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4"/>
  </p:notesMasterIdLst>
  <p:sldIdLst>
    <p:sldId id="256" r:id="rId2"/>
    <p:sldId id="268" r:id="rId3"/>
    <p:sldId id="291" r:id="rId4"/>
    <p:sldId id="269" r:id="rId5"/>
    <p:sldId id="270" r:id="rId6"/>
    <p:sldId id="272" r:id="rId7"/>
    <p:sldId id="292" r:id="rId8"/>
    <p:sldId id="295" r:id="rId9"/>
    <p:sldId id="261" r:id="rId10"/>
    <p:sldId id="284" r:id="rId11"/>
    <p:sldId id="285" r:id="rId12"/>
    <p:sldId id="275" r:id="rId13"/>
    <p:sldId id="276" r:id="rId14"/>
    <p:sldId id="277" r:id="rId15"/>
    <p:sldId id="282" r:id="rId16"/>
    <p:sldId id="278" r:id="rId17"/>
    <p:sldId id="296" r:id="rId18"/>
    <p:sldId id="297" r:id="rId19"/>
    <p:sldId id="298" r:id="rId20"/>
    <p:sldId id="286" r:id="rId21"/>
    <p:sldId id="290" r:id="rId22"/>
    <p:sldId id="294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86384" autoAdjust="0"/>
  </p:normalViewPr>
  <p:slideViewPr>
    <p:cSldViewPr>
      <p:cViewPr varScale="1">
        <p:scale>
          <a:sx n="48" d="100"/>
          <a:sy n="48" d="100"/>
        </p:scale>
        <p:origin x="643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3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251B1-5204-C54E-ABC6-A945D4FE54C2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9A0B64C-8EC8-5F45-AC9C-EEF4A7AC228E}" type="pres">
      <dgm:prSet presAssocID="{EE7251B1-5204-C54E-ABC6-A945D4FE54C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6AB9B2A6-EAAD-413C-96B1-D8B94996D04B}" type="presOf" srcId="{EE7251B1-5204-C54E-ABC6-A945D4FE54C2}" destId="{19A0B64C-8EC8-5F45-AC9C-EEF4A7AC228E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FBA05-8C43-4231-9B38-9DA1FE7C6631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E5D21-34E1-4169-B617-4F8CA9E42B5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6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Solo</a:t>
            </a:r>
            <a:r>
              <a:rPr lang="it-IT" baseline="0" dirty="0"/>
              <a:t> il 10% dell’eliminazione del potassio è extrarenale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021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Sudorazione profusa in CF perdono</a:t>
            </a:r>
            <a:r>
              <a:rPr lang="it-IT" baseline="0" dirty="0"/>
              <a:t> molto cloro e vanno in alcalosi per l’aumentato riassorbimento renale del bicarbonato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2364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Ipomagensemia</a:t>
            </a:r>
            <a:r>
              <a:rPr lang="it-IT" baseline="0" dirty="0"/>
              <a:t> va trattata prima dell’</a:t>
            </a:r>
            <a:r>
              <a:rPr lang="it-IT" baseline="0" dirty="0" err="1"/>
              <a:t>ipokaliemia</a:t>
            </a:r>
            <a:r>
              <a:rPr lang="it-IT" baseline="0" dirty="0"/>
              <a:t>, che altrimenti, non si risolve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570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Raro</a:t>
            </a:r>
            <a:r>
              <a:rPr lang="it-IT" baseline="0" dirty="0"/>
              <a:t> </a:t>
            </a:r>
            <a:r>
              <a:rPr lang="it-IT" baseline="0" dirty="0" err="1"/>
              <a:t>ipokaliemia</a:t>
            </a:r>
            <a:r>
              <a:rPr lang="it-IT" baseline="0" dirty="0"/>
              <a:t> con acidosi metabolica, KP anche in DKA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7850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non si risolve l’</a:t>
            </a:r>
            <a:r>
              <a:rPr lang="it-IT" dirty="0" err="1"/>
              <a:t>ipomagensemia</a:t>
            </a:r>
            <a:r>
              <a:rPr lang="it-IT" dirty="0"/>
              <a:t>, non si risolverà mai l’</a:t>
            </a:r>
            <a:r>
              <a:rPr lang="it-IT" dirty="0" err="1"/>
              <a:t>ipokaliemia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929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9512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9982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910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Prime 72 ore</a:t>
            </a:r>
            <a:r>
              <a:rPr lang="it-IT" baseline="0" dirty="0"/>
              <a:t> di vita </a:t>
            </a:r>
            <a:r>
              <a:rPr lang="it-IT" baseline="0" dirty="0" err="1"/>
              <a:t>iperkaliemia</a:t>
            </a:r>
            <a:r>
              <a:rPr lang="it-IT" baseline="0" dirty="0"/>
              <a:t> fisiologica (anche fino a 7) per scarso funzionamento Na/K </a:t>
            </a:r>
            <a:r>
              <a:rPr lang="it-IT" baseline="0" dirty="0" err="1"/>
              <a:t>ATPasi</a:t>
            </a:r>
            <a:r>
              <a:rPr lang="it-IT" baseline="0" dirty="0"/>
              <a:t>, soprattutto nel prematuro</a:t>
            </a:r>
          </a:p>
          <a:p>
            <a:r>
              <a:rPr lang="it-IT" baseline="0" dirty="0"/>
              <a:t>Primo anno di vita K più alto per immaturità tubulare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3069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Carico per </a:t>
            </a:r>
            <a:r>
              <a:rPr lang="it-IT" dirty="0" err="1"/>
              <a:t>os</a:t>
            </a:r>
            <a:r>
              <a:rPr lang="it-IT" dirty="0"/>
              <a:t> nel </a:t>
            </a:r>
            <a:r>
              <a:rPr lang="it-IT" dirty="0" err="1"/>
              <a:t>normofunzione</a:t>
            </a:r>
            <a:r>
              <a:rPr lang="it-IT" baseline="0" dirty="0"/>
              <a:t> renale deve essere davvero elevato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192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Beta agonisti dosaggio elevato,</a:t>
            </a:r>
            <a:r>
              <a:rPr lang="it-IT" baseline="0" dirty="0"/>
              <a:t> non utili da soli, aneddotico trattare </a:t>
            </a:r>
            <a:r>
              <a:rPr lang="it-IT" baseline="0" dirty="0" err="1"/>
              <a:t>iperK</a:t>
            </a:r>
            <a:r>
              <a:rPr lang="it-IT" baseline="0" dirty="0"/>
              <a:t> con beta agonisti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7007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Un</a:t>
            </a:r>
            <a:r>
              <a:rPr lang="it-IT" baseline="0" dirty="0"/>
              <a:t> rene </a:t>
            </a:r>
            <a:r>
              <a:rPr lang="it-IT" baseline="0" dirty="0" err="1"/>
              <a:t>normofunzione</a:t>
            </a:r>
            <a:r>
              <a:rPr lang="it-IT" baseline="0" dirty="0"/>
              <a:t> è molto efficace nello smaltire l’eccesso di potassio, ma lento (6 ore circa)</a:t>
            </a:r>
          </a:p>
          <a:p>
            <a:r>
              <a:rPr lang="it-IT" baseline="0" dirty="0"/>
              <a:t>Quali terapia di riduzione del TBK nel paziente </a:t>
            </a:r>
            <a:r>
              <a:rPr lang="it-IT" baseline="0" dirty="0" err="1"/>
              <a:t>oligoanurico</a:t>
            </a:r>
            <a:r>
              <a:rPr lang="it-IT" baseline="0" dirty="0"/>
              <a:t>? dialisi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285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4637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La resina in generale si da a tutti (eccetto neonati), dialisi</a:t>
            </a:r>
            <a:r>
              <a:rPr lang="it-IT" baseline="0" dirty="0"/>
              <a:t> nel paziente </a:t>
            </a:r>
            <a:r>
              <a:rPr lang="it-IT" baseline="0" dirty="0" err="1"/>
              <a:t>oligo</a:t>
            </a:r>
            <a:r>
              <a:rPr lang="it-IT" baseline="0" dirty="0"/>
              <a:t>-anurico o life </a:t>
            </a:r>
            <a:r>
              <a:rPr lang="it-IT" baseline="0" dirty="0" err="1"/>
              <a:t>threatening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324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E5D21-34E1-4169-B617-4F8CA9E42B5F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3893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116DAA-F615-4693-BC3E-70667D927D5E}" type="datetimeFigureOut">
              <a:rPr lang="it-IT" smtClean="0"/>
              <a:pPr/>
              <a:t>17/01/2018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F0915AA-ABDA-4D0E-BD51-94271F5D25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4400" dirty="0"/>
              <a:t>Gestione diagnostico-terapeutica delle alterazioni del Potassio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004048" y="5194254"/>
            <a:ext cx="3693575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/>
              <a:t>Tutor Prof. C. Pecoraro</a:t>
            </a:r>
          </a:p>
          <a:p>
            <a:r>
              <a:rPr lang="it-IT" sz="3200" dirty="0"/>
              <a:t> Dott. G. Malgieri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5218856"/>
            <a:ext cx="3158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/>
              <a:t>AIF Dott. V. </a:t>
            </a:r>
            <a:r>
              <a:rPr lang="it-IT" sz="3200" dirty="0" err="1"/>
              <a:t>Gensini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626698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410744" y="885879"/>
            <a:ext cx="2016224" cy="67091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3398518" y="885878"/>
            <a:ext cx="228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      </a:t>
            </a:r>
            <a:r>
              <a:rPr lang="it-IT" sz="2000" b="1" dirty="0"/>
              <a:t>Sintomatica</a:t>
            </a:r>
          </a:p>
          <a:p>
            <a:r>
              <a:rPr lang="it-IT" sz="2000" b="1" dirty="0"/>
              <a:t>ECG nella norma</a:t>
            </a:r>
          </a:p>
          <a:p>
            <a:r>
              <a:rPr lang="it-IT" sz="2000" b="1" dirty="0"/>
              <a:t>     </a:t>
            </a:r>
          </a:p>
        </p:txBody>
      </p:sp>
      <p:sp>
        <p:nvSpPr>
          <p:cNvPr id="6" name="Ovale 5"/>
          <p:cNvSpPr/>
          <p:nvPr/>
        </p:nvSpPr>
        <p:spPr>
          <a:xfrm>
            <a:off x="929441" y="1772816"/>
            <a:ext cx="1122279" cy="618931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98625" y="1901541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Acidosi</a:t>
            </a:r>
          </a:p>
        </p:txBody>
      </p:sp>
      <p:sp>
        <p:nvSpPr>
          <p:cNvPr id="8" name="Rettangolo 7"/>
          <p:cNvSpPr/>
          <p:nvPr/>
        </p:nvSpPr>
        <p:spPr>
          <a:xfrm>
            <a:off x="6645072" y="1919056"/>
            <a:ext cx="1199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/>
              <a:t>No Acidosi</a:t>
            </a:r>
          </a:p>
        </p:txBody>
      </p:sp>
      <p:sp>
        <p:nvSpPr>
          <p:cNvPr id="9" name="Ovale 8"/>
          <p:cNvSpPr/>
          <p:nvPr/>
        </p:nvSpPr>
        <p:spPr>
          <a:xfrm>
            <a:off x="6516216" y="1772815"/>
            <a:ext cx="1440160" cy="6189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219284" y="3012340"/>
            <a:ext cx="2542591" cy="175432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it-IT" b="1" dirty="0"/>
              <a:t>   NaHCO</a:t>
            </a:r>
            <a:r>
              <a:rPr lang="it-IT" sz="1400" b="1" dirty="0"/>
              <a:t>3</a:t>
            </a:r>
            <a:r>
              <a:rPr lang="it-IT" b="1" dirty="0"/>
              <a:t> 1 </a:t>
            </a:r>
            <a:r>
              <a:rPr lang="it-IT" b="1" dirty="0" err="1"/>
              <a:t>mEq</a:t>
            </a:r>
            <a:r>
              <a:rPr lang="it-IT" b="1" dirty="0"/>
              <a:t>/kg iv</a:t>
            </a:r>
          </a:p>
          <a:p>
            <a:pPr algn="just"/>
            <a:r>
              <a:rPr lang="it-IT" dirty="0"/>
              <a:t>Diluito in bidistillata </a:t>
            </a:r>
          </a:p>
          <a:p>
            <a:pPr algn="just"/>
            <a:r>
              <a:rPr lang="it-IT" dirty="0"/>
              <a:t>Infusione in 30-60 </a:t>
            </a:r>
            <a:r>
              <a:rPr lang="it-IT" dirty="0" err="1"/>
              <a:t>min</a:t>
            </a:r>
            <a:endParaRPr lang="it-IT" dirty="0"/>
          </a:p>
          <a:p>
            <a:pPr algn="just"/>
            <a:r>
              <a:rPr lang="it-IT" dirty="0"/>
              <a:t>Ripetibile</a:t>
            </a:r>
          </a:p>
          <a:p>
            <a:pPr algn="just"/>
            <a:r>
              <a:rPr lang="it-IT" dirty="0" err="1"/>
              <a:t>Onset</a:t>
            </a:r>
            <a:r>
              <a:rPr lang="it-IT" dirty="0"/>
              <a:t> azione 20-30 </a:t>
            </a:r>
            <a:r>
              <a:rPr lang="it-IT" dirty="0" err="1"/>
              <a:t>min</a:t>
            </a:r>
            <a:endParaRPr lang="it-IT" dirty="0"/>
          </a:p>
          <a:p>
            <a:pPr algn="just"/>
            <a:r>
              <a:rPr lang="it-IT" dirty="0"/>
              <a:t>Durata alcune ore (circa 6)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521347" y="116632"/>
            <a:ext cx="6729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 err="1"/>
              <a:t>Iperpotassiemia</a:t>
            </a:r>
            <a:r>
              <a:rPr lang="it-IT" sz="3200" b="1" dirty="0"/>
              <a:t> Terapia di emergenza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2952806" y="3054324"/>
            <a:ext cx="6012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Insulina iv 0.1-0.6 U/kg/h + glucosio iv 0.5-1 g/kg/h (ovvero 5-10 ml/kg/h glucosata 10%) </a:t>
            </a:r>
            <a:endParaRPr lang="it-IT" dirty="0"/>
          </a:p>
          <a:p>
            <a:pPr algn="just"/>
            <a:endParaRPr lang="it-IT" dirty="0"/>
          </a:p>
          <a:p>
            <a:pPr algn="just"/>
            <a:r>
              <a:rPr lang="it-IT" dirty="0" err="1"/>
              <a:t>Onset</a:t>
            </a:r>
            <a:r>
              <a:rPr lang="it-IT" dirty="0"/>
              <a:t> azione 15-30 </a:t>
            </a:r>
            <a:r>
              <a:rPr lang="it-IT" dirty="0" err="1"/>
              <a:t>min</a:t>
            </a:r>
            <a:endParaRPr lang="it-IT" dirty="0"/>
          </a:p>
          <a:p>
            <a:pPr algn="just"/>
            <a:r>
              <a:rPr lang="it-IT" dirty="0"/>
              <a:t>Durata circa 6 ore </a:t>
            </a:r>
          </a:p>
          <a:p>
            <a:pPr algn="just"/>
            <a:r>
              <a:rPr lang="it-IT" dirty="0"/>
              <a:t>Monitoraggio ogni ora della glicemia</a:t>
            </a:r>
          </a:p>
        </p:txBody>
      </p:sp>
      <p:cxnSp>
        <p:nvCxnSpPr>
          <p:cNvPr id="15" name="Connettore 2 14"/>
          <p:cNvCxnSpPr/>
          <p:nvPr/>
        </p:nvCxnSpPr>
        <p:spPr>
          <a:xfrm flipH="1">
            <a:off x="2383774" y="1393709"/>
            <a:ext cx="676058" cy="4475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5684518" y="1393709"/>
            <a:ext cx="699786" cy="4533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H="1">
            <a:off x="1423265" y="2491062"/>
            <a:ext cx="6492" cy="3190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7244755" y="2491062"/>
            <a:ext cx="0" cy="3190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2952806" y="2970358"/>
            <a:ext cx="5974811" cy="183829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929441" y="5229200"/>
            <a:ext cx="71709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  Beta Agonisti (</a:t>
            </a:r>
            <a:r>
              <a:rPr lang="it-IT" sz="2000" dirty="0" err="1"/>
              <a:t>salbutamolo</a:t>
            </a:r>
            <a:r>
              <a:rPr lang="it-IT" sz="2000" dirty="0"/>
              <a:t>, </a:t>
            </a:r>
            <a:r>
              <a:rPr lang="it-IT" sz="2000" dirty="0" err="1"/>
              <a:t>albuterolo</a:t>
            </a:r>
            <a:r>
              <a:rPr lang="it-IT" sz="2000" dirty="0"/>
              <a:t>) per via inalatoria o iv:</a:t>
            </a:r>
          </a:p>
          <a:p>
            <a:pPr algn="ctr"/>
            <a:r>
              <a:rPr lang="it-IT" sz="2000" dirty="0"/>
              <a:t>rapidi, ma necessità di dosaggi elevati, utili da soli ??</a:t>
            </a:r>
          </a:p>
        </p:txBody>
      </p:sp>
      <p:sp>
        <p:nvSpPr>
          <p:cNvPr id="2" name="Rettangolo 1"/>
          <p:cNvSpPr/>
          <p:nvPr/>
        </p:nvSpPr>
        <p:spPr>
          <a:xfrm>
            <a:off x="5411148" y="5964282"/>
            <a:ext cx="35313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124300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/>
      <p:bldP spid="9" grpId="0" animBg="1"/>
      <p:bldP spid="10" grpId="0" animBg="1"/>
      <p:bldP spid="13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54777" y="157517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  </a:t>
            </a:r>
            <a:r>
              <a:rPr lang="it-IT" sz="2800" b="1" dirty="0"/>
              <a:t>Terapie che riducono il K corporeo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5220" y="2775668"/>
            <a:ext cx="518565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Na polistirene (</a:t>
            </a:r>
            <a:r>
              <a:rPr lang="it-IT" sz="2000" b="1" dirty="0" err="1"/>
              <a:t>Kayekalate</a:t>
            </a:r>
            <a:r>
              <a:rPr lang="it-IT" sz="2000" b="1" dirty="0"/>
              <a:t>) 1g/kg/die</a:t>
            </a:r>
          </a:p>
          <a:p>
            <a:r>
              <a:rPr lang="it-IT" sz="2000" dirty="0"/>
              <a:t>In 2-3 somministrazioni/die, per </a:t>
            </a:r>
            <a:r>
              <a:rPr lang="it-IT" sz="2000" dirty="0" err="1"/>
              <a:t>os</a:t>
            </a:r>
            <a:r>
              <a:rPr lang="it-IT" sz="2000" dirty="0"/>
              <a:t> o rettale</a:t>
            </a:r>
          </a:p>
          <a:p>
            <a:r>
              <a:rPr lang="it-IT" dirty="0"/>
              <a:t>Resina a scambio Na/K, </a:t>
            </a:r>
            <a:r>
              <a:rPr lang="it-IT" u="sng" dirty="0"/>
              <a:t>azione a livello intestinale</a:t>
            </a:r>
          </a:p>
          <a:p>
            <a:r>
              <a:rPr lang="it-IT" u="sng" dirty="0" err="1"/>
              <a:t>Onset</a:t>
            </a:r>
            <a:r>
              <a:rPr lang="it-IT" u="sng" dirty="0"/>
              <a:t> azione 2 ore</a:t>
            </a:r>
            <a:r>
              <a:rPr lang="it-IT" dirty="0"/>
              <a:t>, durata alcune ore</a:t>
            </a:r>
          </a:p>
          <a:p>
            <a:r>
              <a:rPr lang="it-IT" dirty="0"/>
              <a:t>Rischio ostruzione e necrosi intestinale (neonati/prematuri)</a:t>
            </a:r>
          </a:p>
          <a:p>
            <a:r>
              <a:rPr lang="it-IT" dirty="0"/>
              <a:t>Aumento del pool di Na dell’organismo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05220" y="5301208"/>
            <a:ext cx="88418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dirty="0"/>
              <a:t>  Dialisi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000" dirty="0"/>
              <a:t>Paziente </a:t>
            </a:r>
            <a:r>
              <a:rPr lang="it-IT" sz="2000" dirty="0" err="1"/>
              <a:t>oligo</a:t>
            </a:r>
            <a:r>
              <a:rPr lang="it-IT" sz="2000" dirty="0"/>
              <a:t>-anurico in condizioni life </a:t>
            </a:r>
            <a:r>
              <a:rPr lang="it-IT" sz="2000" dirty="0" err="1"/>
              <a:t>threatening</a:t>
            </a:r>
            <a:r>
              <a:rPr lang="it-IT" sz="2000" dirty="0"/>
              <a:t> (aritmie, paralisi respiratoria)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000" dirty="0"/>
              <a:t>Condizioni life </a:t>
            </a:r>
            <a:r>
              <a:rPr lang="it-IT" sz="2000" dirty="0" err="1"/>
              <a:t>threatening</a:t>
            </a:r>
            <a:r>
              <a:rPr lang="it-IT" sz="2000" dirty="0"/>
              <a:t> nonostante la terapia farmacologica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295462" y="1410687"/>
            <a:ext cx="3497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Avviarle in associazione alla terapia di</a:t>
            </a:r>
          </a:p>
          <a:p>
            <a:pPr algn="ctr"/>
            <a:r>
              <a:rPr lang="it-IT" sz="2400" dirty="0"/>
              <a:t>emergenza</a:t>
            </a:r>
          </a:p>
        </p:txBody>
      </p:sp>
      <p:sp>
        <p:nvSpPr>
          <p:cNvPr id="20" name="Ovale 19"/>
          <p:cNvSpPr/>
          <p:nvPr/>
        </p:nvSpPr>
        <p:spPr>
          <a:xfrm>
            <a:off x="5076055" y="979800"/>
            <a:ext cx="3888433" cy="17958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171135" y="979800"/>
            <a:ext cx="37941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/>
              <a:t>Diuretici dell’ansa o tiazidici</a:t>
            </a:r>
          </a:p>
          <a:p>
            <a:r>
              <a:rPr lang="it-IT" sz="2000" b="1" dirty="0"/>
              <a:t>Es. </a:t>
            </a:r>
            <a:r>
              <a:rPr lang="it-IT" sz="2000" b="1" dirty="0" err="1"/>
              <a:t>Furosemide</a:t>
            </a:r>
            <a:r>
              <a:rPr lang="it-IT" sz="2000" b="1" dirty="0"/>
              <a:t> 1-2 mg/kg iv</a:t>
            </a:r>
          </a:p>
          <a:p>
            <a:r>
              <a:rPr lang="it-IT" u="sng" dirty="0"/>
              <a:t>Se Insufficienza renale aumentare dosi</a:t>
            </a:r>
          </a:p>
          <a:p>
            <a:r>
              <a:rPr lang="it-IT" dirty="0"/>
              <a:t>(</a:t>
            </a:r>
            <a:r>
              <a:rPr lang="it-IT" u="sng" dirty="0"/>
              <a:t>fino a </a:t>
            </a:r>
            <a:r>
              <a:rPr lang="it-IT" u="sng" dirty="0" err="1"/>
              <a:t>max</a:t>
            </a:r>
            <a:r>
              <a:rPr lang="it-IT" u="sng" dirty="0"/>
              <a:t> 5-6 mg/kg</a:t>
            </a:r>
            <a:r>
              <a:rPr lang="it-IT" dirty="0"/>
              <a:t>)</a:t>
            </a:r>
          </a:p>
          <a:p>
            <a:r>
              <a:rPr lang="it-IT" sz="2400" dirty="0"/>
              <a:t>Inutile se paziente </a:t>
            </a:r>
            <a:r>
              <a:rPr lang="it-IT" sz="2400" dirty="0" err="1"/>
              <a:t>oligo</a:t>
            </a:r>
            <a:r>
              <a:rPr lang="it-IT" sz="2400" dirty="0"/>
              <a:t>-anurico</a:t>
            </a:r>
          </a:p>
        </p:txBody>
      </p:sp>
      <p:sp>
        <p:nvSpPr>
          <p:cNvPr id="3" name="CasellaDiTesto 2"/>
          <p:cNvSpPr txBox="1"/>
          <p:nvPr/>
        </p:nvSpPr>
        <p:spPr bwMode="auto">
          <a:xfrm>
            <a:off x="4355975" y="4725144"/>
            <a:ext cx="4149021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Paziente in pericolo di vita considera </a:t>
            </a:r>
          </a:p>
          <a:p>
            <a:pPr algn="ctr"/>
            <a:r>
              <a:rPr lang="it-IT" sz="2000" dirty="0"/>
              <a:t>sempre la dialisi</a:t>
            </a:r>
            <a:r>
              <a:rPr lang="it-IT" dirty="0"/>
              <a:t>, </a:t>
            </a:r>
            <a:r>
              <a:rPr lang="it-IT" sz="2000" dirty="0"/>
              <a:t>necessaria se </a:t>
            </a:r>
            <a:r>
              <a:rPr lang="it-IT" sz="2000" dirty="0" err="1"/>
              <a:t>oligoanurico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3685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586132" y="219998"/>
            <a:ext cx="407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/>
              <a:t>IPOPOTASSIEMIA &lt;3,5 </a:t>
            </a:r>
            <a:r>
              <a:rPr lang="it-IT" sz="2400" b="1" dirty="0" err="1"/>
              <a:t>mEq</a:t>
            </a:r>
            <a:r>
              <a:rPr lang="it-IT" sz="2400" b="1" dirty="0"/>
              <a:t>/l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95841" y="642144"/>
            <a:ext cx="1741108" cy="646331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dirty="0" err="1"/>
              <a:t>Pseudoipokaliemia</a:t>
            </a:r>
            <a:endParaRPr lang="it-IT" dirty="0"/>
          </a:p>
          <a:p>
            <a:r>
              <a:rPr lang="it-IT" dirty="0"/>
              <a:t>    (forma spuria)</a:t>
            </a:r>
          </a:p>
        </p:txBody>
      </p:sp>
      <p:sp>
        <p:nvSpPr>
          <p:cNvPr id="9221" name="Line 8"/>
          <p:cNvSpPr>
            <a:spLocks noChangeShapeType="1"/>
          </p:cNvSpPr>
          <p:nvPr/>
        </p:nvSpPr>
        <p:spPr bwMode="auto">
          <a:xfrm>
            <a:off x="1066395" y="1378036"/>
            <a:ext cx="0" cy="3586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21857" y="1819803"/>
            <a:ext cx="1340662" cy="646331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800" dirty="0"/>
              <a:t>  </a:t>
            </a:r>
            <a:r>
              <a:rPr lang="it-IT" dirty="0"/>
              <a:t>Leucocitosi               Trombocitosi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154110" y="1474672"/>
            <a:ext cx="1887183" cy="461665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dirty="0"/>
              <a:t> Ridotto </a:t>
            </a:r>
            <a:r>
              <a:rPr lang="it-IT" sz="2400" dirty="0" err="1"/>
              <a:t>Intake</a:t>
            </a:r>
            <a:endParaRPr lang="it-IT" sz="2400" dirty="0"/>
          </a:p>
        </p:txBody>
      </p:sp>
      <p:sp>
        <p:nvSpPr>
          <p:cNvPr id="9228" name="Text Box 17"/>
          <p:cNvSpPr txBox="1">
            <a:spLocks noChangeArrowheads="1"/>
          </p:cNvSpPr>
          <p:nvPr/>
        </p:nvSpPr>
        <p:spPr bwMode="auto">
          <a:xfrm>
            <a:off x="808038" y="45100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 sz="2000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010320" y="2389190"/>
            <a:ext cx="2085186" cy="46166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dirty="0"/>
              <a:t>Aumento Perdite</a:t>
            </a:r>
          </a:p>
        </p:txBody>
      </p:sp>
      <p:sp>
        <p:nvSpPr>
          <p:cNvPr id="9231" name="Line 22"/>
          <p:cNvSpPr>
            <a:spLocks noChangeShapeType="1"/>
          </p:cNvSpPr>
          <p:nvPr/>
        </p:nvSpPr>
        <p:spPr bwMode="auto">
          <a:xfrm flipH="1">
            <a:off x="2932609" y="782225"/>
            <a:ext cx="205794" cy="6083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32" name="Line 23"/>
          <p:cNvSpPr>
            <a:spLocks noChangeShapeType="1"/>
          </p:cNvSpPr>
          <p:nvPr/>
        </p:nvSpPr>
        <p:spPr bwMode="auto">
          <a:xfrm>
            <a:off x="4347876" y="3075614"/>
            <a:ext cx="3603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2460264" y="3846191"/>
            <a:ext cx="1297116" cy="40011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800" dirty="0"/>
              <a:t>     </a:t>
            </a:r>
            <a:r>
              <a:rPr lang="it-IT" sz="2000" dirty="0"/>
              <a:t>Renali </a:t>
            </a:r>
            <a:r>
              <a:rPr lang="it-IT" sz="1800" dirty="0"/>
              <a:t>  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4260292" y="3846191"/>
            <a:ext cx="1363578" cy="40011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800" dirty="0"/>
              <a:t>  </a:t>
            </a:r>
            <a:r>
              <a:rPr lang="it-IT" sz="2000" dirty="0"/>
              <a:t>Extrarenali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462095" y="1558533"/>
            <a:ext cx="2261470" cy="46166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dirty="0" err="1"/>
              <a:t>Shift</a:t>
            </a:r>
            <a:r>
              <a:rPr lang="it-IT" sz="2400" dirty="0"/>
              <a:t> Intracellulare</a:t>
            </a:r>
            <a:endParaRPr lang="it-IT" sz="1800" dirty="0"/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6347565" y="2850196"/>
            <a:ext cx="2340000" cy="24480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it-IT" dirty="0"/>
              <a:t>Alcalosi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it-IT" dirty="0"/>
              <a:t>Eccesso di Insulina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it-IT" dirty="0"/>
              <a:t>Beta Agonisti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Tireotossicosi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S. Da </a:t>
            </a:r>
            <a:r>
              <a:rPr lang="it-IT" sz="1600" dirty="0" err="1"/>
              <a:t>Rialimentazione</a:t>
            </a:r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Intossicazione da: Bario, cloruro di Cesio, Toluene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1600" dirty="0"/>
              <a:t>Paralisi periodica </a:t>
            </a:r>
            <a:r>
              <a:rPr lang="it-IT" sz="1600" dirty="0" err="1"/>
              <a:t>ipoK</a:t>
            </a:r>
            <a:endParaRPr lang="it-IT" sz="1600" dirty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it-IT" dirty="0">
              <a:solidFill>
                <a:schemeClr val="accent2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992188" y="58772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 flipH="1">
            <a:off x="3317129" y="3075614"/>
            <a:ext cx="2159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 flipH="1">
            <a:off x="2109470" y="442332"/>
            <a:ext cx="366179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 flipH="1">
            <a:off x="7592830" y="2173250"/>
            <a:ext cx="0" cy="5536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6719186" y="808082"/>
            <a:ext cx="590957" cy="5950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4410617" y="908720"/>
            <a:ext cx="737446" cy="1296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2374412" y="4986175"/>
            <a:ext cx="1527982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err="1"/>
              <a:t>K</a:t>
            </a:r>
            <a:r>
              <a:rPr lang="it-IT" baseline="30000" dirty="0" err="1"/>
              <a:t>+</a:t>
            </a:r>
            <a:r>
              <a:rPr lang="it-IT" baseline="-25000" dirty="0" err="1"/>
              <a:t>ur</a:t>
            </a:r>
            <a:r>
              <a:rPr lang="it-IT" dirty="0"/>
              <a:t>&gt;20 </a:t>
            </a:r>
            <a:r>
              <a:rPr lang="it-IT" dirty="0" err="1"/>
              <a:t>mEq</a:t>
            </a:r>
            <a:r>
              <a:rPr lang="it-IT" dirty="0"/>
              <a:t>/l</a:t>
            </a:r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3087279" y="4345662"/>
            <a:ext cx="0" cy="4888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509584" y="3073025"/>
            <a:ext cx="1782975" cy="646331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 NPT</a:t>
            </a:r>
          </a:p>
          <a:p>
            <a:r>
              <a:rPr lang="it-IT" dirty="0"/>
              <a:t>Anoressia Nervosa</a:t>
            </a:r>
          </a:p>
        </p:txBody>
      </p:sp>
      <p:sp>
        <p:nvSpPr>
          <p:cNvPr id="43" name="Line 22"/>
          <p:cNvSpPr>
            <a:spLocks noChangeShapeType="1"/>
          </p:cNvSpPr>
          <p:nvPr/>
        </p:nvSpPr>
        <p:spPr bwMode="auto">
          <a:xfrm flipH="1">
            <a:off x="1979302" y="2089490"/>
            <a:ext cx="626514" cy="86908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4260292" y="4986175"/>
            <a:ext cx="1535843" cy="36933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it-IT" dirty="0" err="1"/>
              <a:t>K</a:t>
            </a:r>
            <a:r>
              <a:rPr lang="it-IT" baseline="30000" dirty="0" err="1"/>
              <a:t>+</a:t>
            </a:r>
            <a:r>
              <a:rPr lang="it-IT" baseline="-25000" dirty="0" err="1"/>
              <a:t>ur</a:t>
            </a:r>
            <a:r>
              <a:rPr lang="it-IT" dirty="0"/>
              <a:t>&lt;20 </a:t>
            </a:r>
            <a:r>
              <a:rPr lang="it-IT" dirty="0" err="1"/>
              <a:t>mEq</a:t>
            </a:r>
            <a:r>
              <a:rPr lang="it-IT" dirty="0"/>
              <a:t>/l</a:t>
            </a:r>
          </a:p>
        </p:txBody>
      </p:sp>
      <p:sp>
        <p:nvSpPr>
          <p:cNvPr id="27" name="Line 22"/>
          <p:cNvSpPr>
            <a:spLocks noChangeShapeType="1"/>
          </p:cNvSpPr>
          <p:nvPr/>
        </p:nvSpPr>
        <p:spPr bwMode="auto">
          <a:xfrm flipH="1">
            <a:off x="4993089" y="4348468"/>
            <a:ext cx="0" cy="4888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5571718" y="6061938"/>
            <a:ext cx="3476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325328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1" grpId="0" animBg="1"/>
      <p:bldP spid="9225" grpId="0" animBg="1"/>
      <p:bldP spid="9230" grpId="0" animBg="1"/>
      <p:bldP spid="9237" grpId="0" animBg="1"/>
      <p:bldP spid="9231" grpId="0" animBg="1"/>
      <p:bldP spid="9232" grpId="0" animBg="1"/>
      <p:bldP spid="9240" grpId="0" animBg="1"/>
      <p:bldP spid="9241" grpId="0" animBg="1"/>
      <p:bldP spid="9244" grpId="0" animBg="1"/>
      <p:bldP spid="924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5" grpId="0" animBg="1"/>
      <p:bldP spid="26" grpId="0" animBg="1"/>
      <p:bldP spid="25" grpId="0" animBg="1"/>
      <p:bldP spid="43" grpId="0" animBg="1"/>
      <p:bldP spid="2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2319338" y="90963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 sz="2000"/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3466017" y="1108075"/>
            <a:ext cx="2304256" cy="67710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Perdite Extrarenali</a:t>
            </a:r>
          </a:p>
          <a:p>
            <a:pPr algn="ctr"/>
            <a:r>
              <a:rPr lang="it-IT" sz="1800" dirty="0" err="1"/>
              <a:t>K</a:t>
            </a:r>
            <a:r>
              <a:rPr lang="it-IT" sz="1800" baseline="30000" dirty="0" err="1"/>
              <a:t>+</a:t>
            </a:r>
            <a:r>
              <a:rPr lang="it-IT" sz="1800" baseline="-25000" dirty="0" err="1"/>
              <a:t>ur</a:t>
            </a:r>
            <a:r>
              <a:rPr lang="it-IT" sz="1800" dirty="0"/>
              <a:t>&lt;20 </a:t>
            </a:r>
            <a:r>
              <a:rPr lang="it-IT" sz="1800" dirty="0" err="1"/>
              <a:t>mEq</a:t>
            </a:r>
            <a:r>
              <a:rPr lang="it-IT" sz="1800" dirty="0"/>
              <a:t>/l</a:t>
            </a:r>
            <a:endParaRPr lang="it-IT" sz="1800" baseline="-25000" dirty="0"/>
          </a:p>
        </p:txBody>
      </p:sp>
      <p:sp>
        <p:nvSpPr>
          <p:cNvPr id="10247" name="Text Box 9"/>
          <p:cNvSpPr txBox="1">
            <a:spLocks noChangeArrowheads="1"/>
          </p:cNvSpPr>
          <p:nvPr/>
        </p:nvSpPr>
        <p:spPr bwMode="auto">
          <a:xfrm>
            <a:off x="179007" y="2140691"/>
            <a:ext cx="2243628" cy="400110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  <a:r>
              <a:rPr lang="it-IT" sz="2000" b="1" dirty="0"/>
              <a:t>Acidosi metabolica</a:t>
            </a:r>
          </a:p>
        </p:txBody>
      </p:sp>
      <p:sp>
        <p:nvSpPr>
          <p:cNvPr id="10249" name="Text Box 11"/>
          <p:cNvSpPr txBox="1">
            <a:spLocks noChangeArrowheads="1"/>
          </p:cNvSpPr>
          <p:nvPr/>
        </p:nvSpPr>
        <p:spPr bwMode="auto">
          <a:xfrm>
            <a:off x="3817482" y="2116168"/>
            <a:ext cx="1611403" cy="40011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 </a:t>
            </a:r>
            <a:r>
              <a:rPr lang="it-IT" sz="2000" b="1" dirty="0"/>
              <a:t>EAB normale</a:t>
            </a:r>
            <a:endParaRPr lang="it-IT" b="1" dirty="0"/>
          </a:p>
        </p:txBody>
      </p:sp>
      <p:sp>
        <p:nvSpPr>
          <p:cNvPr id="10250" name="Text Box 12"/>
          <p:cNvSpPr txBox="1">
            <a:spLocks noChangeArrowheads="1"/>
          </p:cNvSpPr>
          <p:nvPr/>
        </p:nvSpPr>
        <p:spPr bwMode="auto">
          <a:xfrm>
            <a:off x="6532617" y="2116168"/>
            <a:ext cx="2433112" cy="40011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dirty="0"/>
              <a:t>  </a:t>
            </a:r>
            <a:r>
              <a:rPr lang="it-IT" sz="2000" b="1" dirty="0"/>
              <a:t>Alcalosi metabolica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179007" y="2992807"/>
            <a:ext cx="2449513" cy="2524425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2000" dirty="0"/>
          </a:p>
          <a:p>
            <a:pPr algn="ctr"/>
            <a:endParaRPr lang="it-IT" sz="2000" dirty="0"/>
          </a:p>
          <a:p>
            <a:pPr algn="ctr"/>
            <a:r>
              <a:rPr lang="it-IT" sz="2400" dirty="0"/>
              <a:t>Diarrea</a:t>
            </a:r>
          </a:p>
          <a:p>
            <a:pPr algn="ctr"/>
            <a:endParaRPr lang="it-IT" sz="2000" dirty="0"/>
          </a:p>
          <a:p>
            <a:pPr algn="ctr"/>
            <a:r>
              <a:rPr lang="it-IT" sz="2000" dirty="0"/>
              <a:t>Abuso di lassativi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Fistole gastrointestinali</a:t>
            </a:r>
          </a:p>
          <a:p>
            <a:pPr algn="ctr"/>
            <a:endParaRPr lang="it-IT" dirty="0"/>
          </a:p>
          <a:p>
            <a:pPr algn="ctr"/>
            <a:r>
              <a:rPr lang="it-IT" dirty="0" err="1"/>
              <a:t>Stomie</a:t>
            </a:r>
            <a:r>
              <a:rPr lang="it-IT" dirty="0"/>
              <a:t> gastrointestinali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393389" y="2993113"/>
            <a:ext cx="2449512" cy="252412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dirty="0"/>
          </a:p>
          <a:p>
            <a:pPr algn="ctr"/>
            <a:endParaRPr lang="it-IT" sz="2000" dirty="0"/>
          </a:p>
          <a:p>
            <a:pPr algn="ctr"/>
            <a:endParaRPr lang="it-IT" sz="2000" dirty="0"/>
          </a:p>
          <a:p>
            <a:pPr algn="ctr"/>
            <a:endParaRPr lang="it-IT" sz="2000" dirty="0"/>
          </a:p>
          <a:p>
            <a:pPr algn="ctr"/>
            <a:endParaRPr lang="it-IT" sz="2000" dirty="0"/>
          </a:p>
          <a:p>
            <a:pPr algn="ctr"/>
            <a:r>
              <a:rPr lang="it-IT" sz="2000" dirty="0"/>
              <a:t>Perdite cutanee</a:t>
            </a:r>
          </a:p>
          <a:p>
            <a:pPr algn="ctr"/>
            <a:r>
              <a:rPr lang="it-IT" sz="2000" dirty="0"/>
              <a:t>(Ustioni estese</a:t>
            </a:r>
            <a:r>
              <a:rPr lang="it-IT" dirty="0"/>
              <a:t>)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>
              <a:solidFill>
                <a:schemeClr val="accent2"/>
              </a:solidFill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6516216" y="2993112"/>
            <a:ext cx="2449513" cy="2524121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sz="2000" dirty="0"/>
          </a:p>
          <a:p>
            <a:pPr algn="ctr"/>
            <a:endParaRPr lang="it-IT" sz="2000" dirty="0"/>
          </a:p>
          <a:p>
            <a:pPr algn="ctr"/>
            <a:r>
              <a:rPr lang="it-IT" sz="2400" dirty="0"/>
              <a:t>Vomito</a:t>
            </a:r>
          </a:p>
          <a:p>
            <a:pPr algn="ctr"/>
            <a:endParaRPr lang="it-IT" sz="2000" dirty="0"/>
          </a:p>
          <a:p>
            <a:pPr algn="ctr"/>
            <a:r>
              <a:rPr lang="it-IT" sz="2000" dirty="0"/>
              <a:t>Drenaggio gastrico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Sudorazione profusa in CF</a:t>
            </a:r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 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288874" y="260648"/>
            <a:ext cx="263854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/>
              <a:t> IPOPOTASSIEMIA</a:t>
            </a:r>
          </a:p>
        </p:txBody>
      </p:sp>
      <p:sp>
        <p:nvSpPr>
          <p:cNvPr id="2" name="Rettangolo 1"/>
          <p:cNvSpPr/>
          <p:nvPr/>
        </p:nvSpPr>
        <p:spPr>
          <a:xfrm>
            <a:off x="5345707" y="6008762"/>
            <a:ext cx="34906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240485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7" grpId="0" animBg="1"/>
      <p:bldP spid="10249" grpId="0" animBg="1"/>
      <p:bldP spid="10250" grpId="0" animBg="1"/>
      <p:bldP spid="11277" grpId="0" animBg="1"/>
      <p:bldP spid="11278" grpId="0" animBg="1"/>
      <p:bldP spid="112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Oval 8"/>
          <p:cNvSpPr>
            <a:spLocks noChangeArrowheads="1"/>
          </p:cNvSpPr>
          <p:nvPr/>
        </p:nvSpPr>
        <p:spPr bwMode="auto">
          <a:xfrm>
            <a:off x="107504" y="1773238"/>
            <a:ext cx="2627313" cy="720725"/>
          </a:xfrm>
          <a:prstGeom prst="ellipse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Acidosi Metabolica</a:t>
            </a:r>
          </a:p>
        </p:txBody>
      </p:sp>
      <p:sp>
        <p:nvSpPr>
          <p:cNvPr id="11270" name="Oval 9"/>
          <p:cNvSpPr>
            <a:spLocks noChangeArrowheads="1"/>
          </p:cNvSpPr>
          <p:nvPr/>
        </p:nvSpPr>
        <p:spPr bwMode="auto">
          <a:xfrm>
            <a:off x="6372200" y="1719763"/>
            <a:ext cx="2627313" cy="720725"/>
          </a:xfrm>
          <a:prstGeom prst="ellipse">
            <a:avLst/>
          </a:prstGeom>
          <a:noFill/>
          <a:ln w="9525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Alcalosi metabolica</a:t>
            </a:r>
          </a:p>
        </p:txBody>
      </p:sp>
      <p:sp>
        <p:nvSpPr>
          <p:cNvPr id="11271" name="Rectangle 12"/>
          <p:cNvSpPr>
            <a:spLocks noChangeArrowheads="1"/>
          </p:cNvSpPr>
          <p:nvPr/>
        </p:nvSpPr>
        <p:spPr bwMode="auto">
          <a:xfrm>
            <a:off x="142817" y="2744786"/>
            <a:ext cx="2592000" cy="3420517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Sindrome di </a:t>
            </a:r>
            <a:r>
              <a:rPr lang="it-IT" sz="2000" dirty="0" err="1"/>
              <a:t>Fanconi</a:t>
            </a:r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Acidosi Tubulare Renale </a:t>
            </a:r>
          </a:p>
          <a:p>
            <a:pPr algn="just"/>
            <a:r>
              <a:rPr lang="it-IT" dirty="0"/>
              <a:t>(Eccetto Tipo IV)</a:t>
            </a:r>
          </a:p>
          <a:p>
            <a:pPr algn="just"/>
            <a:endParaRPr lang="it-IT" dirty="0"/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Diuretici inibitori AC</a:t>
            </a:r>
          </a:p>
          <a:p>
            <a:pPr algn="just"/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2620264" y="188640"/>
            <a:ext cx="411197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/>
              <a:t>IPOPOTASSIEMIA &lt;3,5 </a:t>
            </a:r>
            <a:r>
              <a:rPr lang="it-IT" sz="2400" b="1" dirty="0" err="1"/>
              <a:t>mEq</a:t>
            </a:r>
            <a:r>
              <a:rPr lang="it-IT" sz="2400" b="1" dirty="0"/>
              <a:t>/l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456019" y="872461"/>
            <a:ext cx="2304256" cy="67710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Perdite Renali</a:t>
            </a:r>
          </a:p>
          <a:p>
            <a:pPr algn="ctr"/>
            <a:r>
              <a:rPr lang="it-IT" sz="1800" dirty="0" err="1"/>
              <a:t>K</a:t>
            </a:r>
            <a:r>
              <a:rPr lang="it-IT" sz="1800" baseline="30000" dirty="0" err="1"/>
              <a:t>+</a:t>
            </a:r>
            <a:r>
              <a:rPr lang="it-IT" sz="1800" baseline="-25000" dirty="0" err="1"/>
              <a:t>ur</a:t>
            </a:r>
            <a:r>
              <a:rPr lang="it-IT" sz="1800" baseline="-25000" dirty="0"/>
              <a:t> </a:t>
            </a:r>
            <a:r>
              <a:rPr lang="it-IT" dirty="0"/>
              <a:t>&gt; </a:t>
            </a:r>
            <a:r>
              <a:rPr lang="it-IT" sz="1800" dirty="0"/>
              <a:t>20 </a:t>
            </a:r>
            <a:r>
              <a:rPr lang="it-IT" sz="1800" dirty="0" err="1"/>
              <a:t>mEq</a:t>
            </a:r>
            <a:r>
              <a:rPr lang="it-IT" sz="1800" dirty="0"/>
              <a:t>/l</a:t>
            </a:r>
            <a:endParaRPr lang="it-IT" sz="1800" baseline="-25000" dirty="0"/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3294490" y="1796204"/>
            <a:ext cx="2627313" cy="720725"/>
          </a:xfrm>
          <a:prstGeom prst="ellipse">
            <a:avLst/>
          </a:prstGeom>
          <a:noFill/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EAB normale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099610" y="2744787"/>
            <a:ext cx="2909992" cy="342051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r>
              <a:rPr lang="it-IT" sz="2400" dirty="0" err="1"/>
              <a:t>Ipomagnesemia</a:t>
            </a:r>
            <a:endParaRPr lang="it-IT" sz="2400" dirty="0"/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NTA: </a:t>
            </a:r>
            <a:r>
              <a:rPr lang="it-IT" sz="2000" dirty="0" err="1"/>
              <a:t>amfotericina</a:t>
            </a:r>
            <a:r>
              <a:rPr lang="it-IT" sz="2000" dirty="0"/>
              <a:t>, </a:t>
            </a:r>
          </a:p>
          <a:p>
            <a:pPr algn="just"/>
            <a:r>
              <a:rPr lang="it-IT" sz="2000" dirty="0" err="1"/>
              <a:t>cisplatino,amminoglicosidi</a:t>
            </a:r>
            <a:endParaRPr lang="it-IT" sz="2000" dirty="0"/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Nefrite tubulo-interstiziale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Ripresa dopo IRA </a:t>
            </a:r>
          </a:p>
          <a:p>
            <a:pPr algn="just"/>
            <a:r>
              <a:rPr lang="it-IT" sz="2000" dirty="0"/>
              <a:t>(Es. diuresi post-ostruttiva)</a:t>
            </a:r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pPr algn="just"/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2" name="Rettangolo 1"/>
          <p:cNvSpPr/>
          <p:nvPr/>
        </p:nvSpPr>
        <p:spPr>
          <a:xfrm>
            <a:off x="5587017" y="6187211"/>
            <a:ext cx="3629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6372199" y="2744787"/>
            <a:ext cx="2627313" cy="3402347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2000">
              <a:solidFill>
                <a:schemeClr val="accent2"/>
              </a:solidFill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6488359" y="2852936"/>
            <a:ext cx="2394991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err="1"/>
              <a:t>Diuretci</a:t>
            </a:r>
            <a:r>
              <a:rPr lang="it-IT" sz="2400" dirty="0"/>
              <a:t> dell’ansa  e tiazidici</a:t>
            </a:r>
          </a:p>
          <a:p>
            <a:endParaRPr lang="it-IT" sz="2000" dirty="0"/>
          </a:p>
          <a:p>
            <a:r>
              <a:rPr lang="it-IT" sz="2000" dirty="0"/>
              <a:t>S. Di </a:t>
            </a:r>
            <a:r>
              <a:rPr lang="it-IT" sz="2000" dirty="0" err="1"/>
              <a:t>Bartter</a:t>
            </a:r>
            <a:endParaRPr lang="it-IT" sz="2000" dirty="0"/>
          </a:p>
          <a:p>
            <a:r>
              <a:rPr lang="it-IT" sz="2000" dirty="0"/>
              <a:t>S. Di </a:t>
            </a:r>
            <a:r>
              <a:rPr lang="it-IT" sz="2000" dirty="0" err="1"/>
              <a:t>Gitelman</a:t>
            </a:r>
            <a:endParaRPr lang="it-IT" sz="2000" dirty="0"/>
          </a:p>
          <a:p>
            <a:r>
              <a:rPr lang="it-IT" sz="2000" dirty="0"/>
              <a:t>S. Di </a:t>
            </a:r>
            <a:r>
              <a:rPr lang="it-IT" sz="2000" dirty="0" err="1"/>
              <a:t>Liddle</a:t>
            </a:r>
            <a:endParaRPr lang="it-IT" sz="2000" dirty="0"/>
          </a:p>
          <a:p>
            <a:r>
              <a:rPr lang="it-IT" sz="2000" dirty="0"/>
              <a:t>S. Di </a:t>
            </a:r>
            <a:r>
              <a:rPr lang="it-IT" sz="2000" dirty="0" err="1"/>
              <a:t>Cushing</a:t>
            </a:r>
            <a:endParaRPr lang="it-IT" sz="2000" dirty="0"/>
          </a:p>
          <a:p>
            <a:r>
              <a:rPr lang="it-IT" sz="2000" dirty="0" err="1"/>
              <a:t>Iperaldosteronismo</a:t>
            </a:r>
            <a:endParaRPr lang="it-IT" sz="2000" dirty="0"/>
          </a:p>
          <a:p>
            <a:r>
              <a:rPr lang="it-IT" sz="2000" dirty="0"/>
              <a:t>Eccesso di liquirizia</a:t>
            </a:r>
          </a:p>
        </p:txBody>
      </p:sp>
      <p:cxnSp>
        <p:nvCxnSpPr>
          <p:cNvPr id="5" name="Connettore 2 4"/>
          <p:cNvCxnSpPr/>
          <p:nvPr/>
        </p:nvCxnSpPr>
        <p:spPr>
          <a:xfrm flipH="1" flipV="1">
            <a:off x="2733582" y="2418005"/>
            <a:ext cx="484166" cy="11882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flipH="1" flipV="1">
            <a:off x="2339752" y="2493964"/>
            <a:ext cx="954738" cy="19610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 flipH="1" flipV="1">
            <a:off x="1835696" y="2516930"/>
            <a:ext cx="1458794" cy="25682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22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5" grpId="0" animBg="1"/>
      <p:bldP spid="16" grpId="0" animBg="1"/>
      <p:bldP spid="17" grpId="0" animBg="1"/>
      <p:bldP spid="18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620263" y="201146"/>
            <a:ext cx="4095665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b="1" dirty="0"/>
              <a:t>IPOPOTASSIEMIA &lt;3,5 </a:t>
            </a:r>
            <a:r>
              <a:rPr lang="it-IT" sz="2400" b="1" dirty="0" err="1"/>
              <a:t>mEq</a:t>
            </a:r>
            <a:r>
              <a:rPr lang="it-IT" sz="2400" b="1" dirty="0"/>
              <a:t>/l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455876" y="926406"/>
            <a:ext cx="2304256" cy="67710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Perdite Renali</a:t>
            </a:r>
          </a:p>
          <a:p>
            <a:pPr algn="ctr"/>
            <a:r>
              <a:rPr lang="it-IT" sz="1800" dirty="0" err="1"/>
              <a:t>K</a:t>
            </a:r>
            <a:r>
              <a:rPr lang="it-IT" sz="1800" baseline="30000" dirty="0" err="1"/>
              <a:t>+</a:t>
            </a:r>
            <a:r>
              <a:rPr lang="it-IT" sz="1800" baseline="-25000" dirty="0" err="1"/>
              <a:t>ur</a:t>
            </a:r>
            <a:r>
              <a:rPr lang="it-IT" sz="1800" baseline="-25000" dirty="0"/>
              <a:t> </a:t>
            </a:r>
            <a:r>
              <a:rPr lang="it-IT" dirty="0"/>
              <a:t>&gt; </a:t>
            </a:r>
            <a:r>
              <a:rPr lang="it-IT" sz="1800" dirty="0"/>
              <a:t>20 </a:t>
            </a:r>
            <a:r>
              <a:rPr lang="it-IT" sz="1800" dirty="0" err="1"/>
              <a:t>mEq</a:t>
            </a:r>
            <a:r>
              <a:rPr lang="it-IT" sz="1800" dirty="0"/>
              <a:t>/l</a:t>
            </a:r>
            <a:endParaRPr lang="it-IT" sz="1800" baseline="-25000" dirty="0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355388" y="1869560"/>
            <a:ext cx="2490618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  </a:t>
            </a:r>
            <a:r>
              <a:rPr lang="it-IT" dirty="0"/>
              <a:t>PRESSIONE ARTERIOSA</a:t>
            </a: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760781" y="2377709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Normale o Bassa</a:t>
            </a: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7010400" y="2288435"/>
            <a:ext cx="14144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Ipertensione</a:t>
            </a:r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4121944" y="2704851"/>
            <a:ext cx="944489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RENINA</a:t>
            </a: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602456" y="3749892"/>
            <a:ext cx="1690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solidFill>
                  <a:schemeClr val="accent2"/>
                </a:solidFill>
              </a:rPr>
              <a:t>Normale o Alta</a:t>
            </a:r>
          </a:p>
        </p:txBody>
      </p:sp>
      <p:sp>
        <p:nvSpPr>
          <p:cNvPr id="43" name="Text Box 12"/>
          <p:cNvSpPr txBox="1">
            <a:spLocks noChangeArrowheads="1"/>
          </p:cNvSpPr>
          <p:nvPr/>
        </p:nvSpPr>
        <p:spPr bwMode="auto">
          <a:xfrm>
            <a:off x="7350125" y="3048000"/>
            <a:ext cx="735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Bassa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250825" y="4290554"/>
            <a:ext cx="2160935" cy="20437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1800" dirty="0"/>
              <a:t>S. Di </a:t>
            </a:r>
            <a:r>
              <a:rPr lang="it-IT" sz="1800" dirty="0" err="1"/>
              <a:t>Fanconi</a:t>
            </a:r>
            <a:endParaRPr lang="it-IT" sz="1800" dirty="0"/>
          </a:p>
          <a:p>
            <a:r>
              <a:rPr lang="it-IT" dirty="0"/>
              <a:t>ATR</a:t>
            </a:r>
            <a:r>
              <a:rPr lang="it-IT" sz="1800" dirty="0"/>
              <a:t> </a:t>
            </a:r>
            <a:r>
              <a:rPr lang="it-IT" dirty="0"/>
              <a:t>(eccetto tipo 4)</a:t>
            </a:r>
            <a:endParaRPr lang="it-IT" sz="1800" dirty="0"/>
          </a:p>
          <a:p>
            <a:r>
              <a:rPr lang="it-IT" sz="1800" dirty="0"/>
              <a:t>S. Di </a:t>
            </a:r>
            <a:r>
              <a:rPr lang="it-IT" sz="1800" dirty="0" err="1"/>
              <a:t>Bartter</a:t>
            </a:r>
            <a:endParaRPr lang="it-IT" sz="1800" dirty="0"/>
          </a:p>
          <a:p>
            <a:r>
              <a:rPr lang="it-IT" sz="1800" dirty="0"/>
              <a:t>S. Di </a:t>
            </a:r>
            <a:r>
              <a:rPr lang="it-IT" sz="1800" dirty="0" err="1"/>
              <a:t>Gitelman</a:t>
            </a:r>
            <a:endParaRPr lang="it-IT" sz="1800" dirty="0"/>
          </a:p>
          <a:p>
            <a:r>
              <a:rPr lang="it-IT" sz="1800" dirty="0"/>
              <a:t>Diuresi post ostruttiva</a:t>
            </a:r>
          </a:p>
          <a:p>
            <a:r>
              <a:rPr lang="it-IT" sz="1800" dirty="0"/>
              <a:t>Recupero post </a:t>
            </a:r>
            <a:r>
              <a:rPr lang="it-IT" dirty="0"/>
              <a:t>IRA</a:t>
            </a:r>
            <a:endParaRPr lang="it-IT" sz="1800" dirty="0"/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6848282" y="3798518"/>
            <a:ext cx="167103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ALDOSTERONE</a:t>
            </a:r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3972951" y="4066982"/>
            <a:ext cx="717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Basso</a:t>
            </a:r>
          </a:p>
        </p:txBody>
      </p:sp>
      <p:sp>
        <p:nvSpPr>
          <p:cNvPr id="47" name="Text Box 17"/>
          <p:cNvSpPr txBox="1">
            <a:spLocks noChangeArrowheads="1"/>
          </p:cNvSpPr>
          <p:nvPr/>
        </p:nvSpPr>
        <p:spPr bwMode="auto">
          <a:xfrm>
            <a:off x="6870999" y="5043723"/>
            <a:ext cx="162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2"/>
                </a:solidFill>
              </a:rPr>
              <a:t>Alto o normale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3061891" y="4615988"/>
            <a:ext cx="2743200" cy="13777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S. Di </a:t>
            </a:r>
            <a:r>
              <a:rPr lang="it-IT" dirty="0" err="1"/>
              <a:t>Liddle</a:t>
            </a:r>
            <a:endParaRPr lang="it-IT" dirty="0"/>
          </a:p>
          <a:p>
            <a:pPr algn="ctr"/>
            <a:r>
              <a:rPr lang="it-IT" dirty="0"/>
              <a:t>Deficienza 11 ß-OH</a:t>
            </a:r>
          </a:p>
          <a:p>
            <a:pPr algn="ctr"/>
            <a:r>
              <a:rPr lang="it-IT" dirty="0"/>
              <a:t>Intossicazione da liquirizia/</a:t>
            </a:r>
          </a:p>
          <a:p>
            <a:pPr algn="ctr"/>
            <a:r>
              <a:rPr lang="it-IT" dirty="0" err="1"/>
              <a:t>mineralcorticoidi</a:t>
            </a:r>
            <a:endParaRPr lang="it-IT" dirty="0"/>
          </a:p>
          <a:p>
            <a:pPr algn="ctr"/>
            <a:r>
              <a:rPr lang="it-IT" dirty="0">
                <a:solidFill>
                  <a:schemeClr val="accent2"/>
                </a:solidFill>
              </a:rPr>
              <a:t> </a:t>
            </a:r>
          </a:p>
          <a:p>
            <a:pPr algn="ctr"/>
            <a:endParaRPr lang="it-IT" dirty="0">
              <a:solidFill>
                <a:schemeClr val="accent2"/>
              </a:solidFill>
            </a:endParaRPr>
          </a:p>
        </p:txBody>
      </p:sp>
      <p:sp>
        <p:nvSpPr>
          <p:cNvPr id="49" name="Rectangle 20"/>
          <p:cNvSpPr>
            <a:spLocks noChangeArrowheads="1"/>
          </p:cNvSpPr>
          <p:nvPr/>
        </p:nvSpPr>
        <p:spPr bwMode="auto">
          <a:xfrm>
            <a:off x="6199340" y="5663377"/>
            <a:ext cx="2743200" cy="6709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dirty="0" err="1"/>
              <a:t>Iperaldosteronismo</a:t>
            </a:r>
            <a:r>
              <a:rPr lang="it-IT" dirty="0"/>
              <a:t> Primitivo</a:t>
            </a:r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auto">
          <a:xfrm flipH="1">
            <a:off x="2554326" y="2057747"/>
            <a:ext cx="580678" cy="319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1" name="Line 22"/>
          <p:cNvSpPr>
            <a:spLocks noChangeShapeType="1"/>
          </p:cNvSpPr>
          <p:nvPr/>
        </p:nvSpPr>
        <p:spPr bwMode="auto">
          <a:xfrm>
            <a:off x="6157833" y="2072909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2" name="Line 23"/>
          <p:cNvSpPr>
            <a:spLocks noChangeShapeType="1"/>
          </p:cNvSpPr>
          <p:nvPr/>
        </p:nvSpPr>
        <p:spPr bwMode="auto">
          <a:xfrm>
            <a:off x="1331640" y="2818356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3" name="Line 24"/>
          <p:cNvSpPr>
            <a:spLocks noChangeShapeType="1"/>
          </p:cNvSpPr>
          <p:nvPr/>
        </p:nvSpPr>
        <p:spPr bwMode="auto">
          <a:xfrm flipH="1">
            <a:off x="2293144" y="3048000"/>
            <a:ext cx="1537494" cy="7018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4" name="Line 25"/>
          <p:cNvSpPr>
            <a:spLocks noChangeShapeType="1"/>
          </p:cNvSpPr>
          <p:nvPr/>
        </p:nvSpPr>
        <p:spPr bwMode="auto">
          <a:xfrm>
            <a:off x="5395833" y="297180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5" name="Line 26"/>
          <p:cNvSpPr>
            <a:spLocks noChangeShapeType="1"/>
          </p:cNvSpPr>
          <p:nvPr/>
        </p:nvSpPr>
        <p:spPr bwMode="auto">
          <a:xfrm>
            <a:off x="7683799" y="2669877"/>
            <a:ext cx="0" cy="3409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6" name="Line 27"/>
          <p:cNvSpPr>
            <a:spLocks noChangeShapeType="1"/>
          </p:cNvSpPr>
          <p:nvPr/>
        </p:nvSpPr>
        <p:spPr bwMode="auto">
          <a:xfrm flipH="1">
            <a:off x="4932040" y="3969951"/>
            <a:ext cx="1530592" cy="1980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7" name="Line 28"/>
          <p:cNvSpPr>
            <a:spLocks noChangeShapeType="1"/>
          </p:cNvSpPr>
          <p:nvPr/>
        </p:nvSpPr>
        <p:spPr bwMode="auto">
          <a:xfrm>
            <a:off x="7669745" y="4341544"/>
            <a:ext cx="13494" cy="529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>
            <a:off x="7683239" y="337680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52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8" grpId="0" animBg="1"/>
      <p:bldP spid="39" grpId="0"/>
      <p:bldP spid="40" grpId="0"/>
      <p:bldP spid="41" grpId="0" animBg="1"/>
      <p:bldP spid="42" grpId="0"/>
      <p:bldP spid="43" grpId="0"/>
      <p:bldP spid="44" grpId="0" animBg="1"/>
      <p:bldP spid="45" grpId="0" animBg="1"/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06426" y="1563815"/>
            <a:ext cx="4178228" cy="2492990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it-IT" sz="2400" dirty="0"/>
              <a:t>Astenia</a:t>
            </a:r>
          </a:p>
          <a:p>
            <a:r>
              <a:rPr lang="it-IT" sz="2400" dirty="0"/>
              <a:t>Crampi</a:t>
            </a:r>
          </a:p>
          <a:p>
            <a:r>
              <a:rPr lang="it-IT" sz="2400" dirty="0"/>
              <a:t>Ipostenia fino a paralisi flaccida</a:t>
            </a:r>
          </a:p>
          <a:p>
            <a:r>
              <a:rPr lang="it-IT" sz="2400" dirty="0"/>
              <a:t>Ileo </a:t>
            </a:r>
          </a:p>
          <a:p>
            <a:r>
              <a:rPr lang="it-IT" sz="2400" dirty="0"/>
              <a:t>Ritenzione urinaria</a:t>
            </a:r>
          </a:p>
          <a:p>
            <a:endParaRPr lang="it-IT" dirty="0">
              <a:solidFill>
                <a:schemeClr val="accent2"/>
              </a:solidFill>
            </a:endParaRPr>
          </a:p>
          <a:p>
            <a:r>
              <a:rPr lang="it-IT" dirty="0"/>
              <a:t>                                                           </a:t>
            </a:r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394970" y="1556792"/>
            <a:ext cx="3312368" cy="33239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ARITMIE CARDIACHE</a:t>
            </a:r>
          </a:p>
          <a:p>
            <a:endParaRPr lang="it-IT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Onda T bassa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ST depresso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QT allungato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Comparsa Onda U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699792" y="260648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err="1"/>
              <a:t>Ipopotassiemia</a:t>
            </a:r>
            <a:r>
              <a:rPr lang="it-IT" sz="3200" b="1" dirty="0"/>
              <a:t> clinica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93096"/>
            <a:ext cx="3528392" cy="2018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607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1196752"/>
            <a:ext cx="89827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/>
              <a:t>Pharmacotherapy of symptomatic hypokalemia should be with </a:t>
            </a:r>
            <a:r>
              <a:rPr lang="en-US" sz="3200" dirty="0" err="1"/>
              <a:t>KCl</a:t>
            </a:r>
            <a:endParaRPr lang="en-US" sz="3200" dirty="0"/>
          </a:p>
          <a:p>
            <a:endParaRPr lang="en-US" dirty="0"/>
          </a:p>
        </p:txBody>
      </p:sp>
      <p:sp>
        <p:nvSpPr>
          <p:cNvPr id="3" name="Rettangolo 2"/>
          <p:cNvSpPr/>
          <p:nvPr/>
        </p:nvSpPr>
        <p:spPr>
          <a:xfrm>
            <a:off x="57132" y="2924944"/>
            <a:ext cx="876333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endParaRPr lang="it-IT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400" dirty="0" err="1"/>
              <a:t>Potassium</a:t>
            </a:r>
            <a:r>
              <a:rPr lang="it-IT" sz="2400" dirty="0"/>
              <a:t> </a:t>
            </a:r>
            <a:r>
              <a:rPr lang="it-IT" sz="2400" dirty="0" err="1"/>
              <a:t>bicarbonate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preferred</a:t>
            </a:r>
            <a:r>
              <a:rPr lang="it-IT" sz="2400" dirty="0"/>
              <a:t> in </a:t>
            </a:r>
            <a:r>
              <a:rPr lang="it-IT" sz="2400" dirty="0" err="1"/>
              <a:t>patients</a:t>
            </a:r>
            <a:r>
              <a:rPr lang="it-IT" sz="2400" dirty="0"/>
              <a:t> with </a:t>
            </a:r>
            <a:r>
              <a:rPr lang="it-IT" sz="2400" dirty="0" err="1"/>
              <a:t>hypokalemia</a:t>
            </a:r>
            <a:r>
              <a:rPr lang="it-IT" sz="2400" dirty="0"/>
              <a:t> and </a:t>
            </a:r>
            <a:r>
              <a:rPr lang="it-IT" sz="2400" dirty="0" err="1"/>
              <a:t>metabolic</a:t>
            </a:r>
            <a:r>
              <a:rPr lang="it-IT" sz="2400" dirty="0"/>
              <a:t> </a:t>
            </a:r>
            <a:r>
              <a:rPr lang="it-IT" sz="2400" dirty="0" err="1"/>
              <a:t>acidosis</a:t>
            </a:r>
            <a:r>
              <a:rPr lang="it-IT" sz="2400" dirty="0"/>
              <a:t> </a:t>
            </a:r>
          </a:p>
          <a:p>
            <a:pPr algn="just"/>
            <a:r>
              <a:rPr lang="it-IT" sz="2400" dirty="0"/>
              <a:t>          (somministrereste il bicarbonato in un paziente in </a:t>
            </a:r>
            <a:r>
              <a:rPr lang="it-IT" sz="2400" dirty="0" err="1"/>
              <a:t>ipopotassiemia</a:t>
            </a:r>
            <a:r>
              <a:rPr lang="it-IT" sz="2400" dirty="0"/>
              <a:t>??)</a:t>
            </a:r>
          </a:p>
          <a:p>
            <a:pPr algn="just"/>
            <a:endParaRPr lang="it-IT" sz="24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2400" dirty="0" err="1"/>
              <a:t>Potassium</a:t>
            </a:r>
            <a:r>
              <a:rPr lang="it-IT" sz="2400" dirty="0"/>
              <a:t> </a:t>
            </a:r>
            <a:r>
              <a:rPr lang="it-IT" sz="2400" dirty="0" err="1"/>
              <a:t>phosphate</a:t>
            </a:r>
            <a:r>
              <a:rPr lang="it-IT" sz="2400" dirty="0"/>
              <a:t> </a:t>
            </a:r>
            <a:r>
              <a:rPr lang="it-IT" sz="2400" dirty="0" err="1"/>
              <a:t>should</a:t>
            </a:r>
            <a:r>
              <a:rPr lang="it-IT" sz="2400" dirty="0"/>
              <a:t> be </a:t>
            </a:r>
            <a:r>
              <a:rPr lang="it-IT" sz="2400" dirty="0" err="1"/>
              <a:t>considered</a:t>
            </a:r>
            <a:r>
              <a:rPr lang="it-IT" sz="2400" dirty="0"/>
              <a:t> </a:t>
            </a:r>
            <a:r>
              <a:rPr lang="it-IT" sz="2800" dirty="0" err="1"/>
              <a:t>only</a:t>
            </a:r>
            <a:r>
              <a:rPr lang="it-IT" sz="2400" dirty="0"/>
              <a:t> in </a:t>
            </a:r>
            <a:r>
              <a:rPr lang="it-IT" sz="2400" dirty="0" err="1"/>
              <a:t>patients</a:t>
            </a:r>
            <a:r>
              <a:rPr lang="it-IT" sz="2400" dirty="0"/>
              <a:t> with </a:t>
            </a:r>
            <a:r>
              <a:rPr lang="it-IT" sz="2400" dirty="0" err="1"/>
              <a:t>hypokalemia</a:t>
            </a:r>
            <a:r>
              <a:rPr lang="it-IT" sz="2400" dirty="0"/>
              <a:t> and </a:t>
            </a:r>
            <a:r>
              <a:rPr lang="it-IT" sz="2400" dirty="0" err="1"/>
              <a:t>hypophosphatemia</a:t>
            </a:r>
            <a:r>
              <a:rPr lang="it-IT" sz="2400" dirty="0"/>
              <a:t>  </a:t>
            </a:r>
          </a:p>
          <a:p>
            <a:pPr algn="just"/>
            <a:r>
              <a:rPr lang="it-IT" sz="2400" dirty="0"/>
              <a:t>    (non dimentichiamo la </a:t>
            </a:r>
            <a:r>
              <a:rPr lang="it-IT" sz="2400" dirty="0" err="1"/>
              <a:t>chetoacidosi</a:t>
            </a:r>
            <a:r>
              <a:rPr lang="it-IT" sz="2400" dirty="0"/>
              <a:t> diabetica)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619672" y="332656"/>
            <a:ext cx="6111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IPOPOTASSIEMIA TERAPIA: QUALE K?</a:t>
            </a:r>
          </a:p>
        </p:txBody>
      </p:sp>
      <p:sp>
        <p:nvSpPr>
          <p:cNvPr id="6" name="Rettangolo 5"/>
          <p:cNvSpPr/>
          <p:nvPr/>
        </p:nvSpPr>
        <p:spPr>
          <a:xfrm>
            <a:off x="-45490" y="2401724"/>
            <a:ext cx="85779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err="1"/>
              <a:t>KCl</a:t>
            </a:r>
            <a:r>
              <a:rPr lang="it-IT" sz="2400" dirty="0"/>
              <a:t> </a:t>
            </a:r>
            <a:r>
              <a:rPr lang="it-IT" sz="2400" dirty="0" err="1"/>
              <a:t>raises</a:t>
            </a:r>
            <a:r>
              <a:rPr lang="it-IT" sz="2400" dirty="0"/>
              <a:t> the </a:t>
            </a:r>
            <a:r>
              <a:rPr lang="it-IT" sz="2400" dirty="0" err="1"/>
              <a:t>serum</a:t>
            </a:r>
            <a:r>
              <a:rPr lang="it-IT" sz="2400" dirty="0"/>
              <a:t> </a:t>
            </a:r>
            <a:r>
              <a:rPr lang="it-IT" sz="2400" dirty="0" err="1"/>
              <a:t>potassium</a:t>
            </a:r>
            <a:r>
              <a:rPr lang="it-IT" sz="2400" dirty="0"/>
              <a:t> </a:t>
            </a:r>
            <a:r>
              <a:rPr lang="it-IT" sz="2400" dirty="0" err="1"/>
              <a:t>concentration</a:t>
            </a:r>
            <a:r>
              <a:rPr lang="it-IT" sz="2400" dirty="0"/>
              <a:t> </a:t>
            </a:r>
            <a:r>
              <a:rPr lang="it-IT" sz="2800" dirty="0"/>
              <a:t>more </a:t>
            </a:r>
            <a:r>
              <a:rPr lang="it-IT" sz="2800" dirty="0" err="1"/>
              <a:t>quickly</a:t>
            </a:r>
            <a:endParaRPr lang="it-IT" sz="2800" dirty="0"/>
          </a:p>
        </p:txBody>
      </p:sp>
      <p:sp>
        <p:nvSpPr>
          <p:cNvPr id="4" name="Rettangolo 3"/>
          <p:cNvSpPr/>
          <p:nvPr/>
        </p:nvSpPr>
        <p:spPr>
          <a:xfrm>
            <a:off x="5580048" y="6085591"/>
            <a:ext cx="3591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199278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152782" y="646728"/>
            <a:ext cx="2232248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    </a:t>
            </a:r>
            <a:r>
              <a:rPr lang="it-IT" b="1" dirty="0"/>
              <a:t>ASINTOMATICA</a:t>
            </a:r>
          </a:p>
          <a:p>
            <a:r>
              <a:rPr lang="it-IT" b="1" dirty="0"/>
              <a:t>      K 2.5-3.5 </a:t>
            </a:r>
            <a:r>
              <a:rPr lang="it-IT" b="1" dirty="0" err="1"/>
              <a:t>mEq</a:t>
            </a:r>
            <a:r>
              <a:rPr lang="it-IT" b="1" dirty="0"/>
              <a:t>/l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975555" y="646728"/>
            <a:ext cx="3497176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it-IT" b="1" dirty="0"/>
              <a:t>                  SINTOMATICA</a:t>
            </a:r>
          </a:p>
          <a:p>
            <a:r>
              <a:rPr lang="it-IT" b="1" dirty="0"/>
              <a:t>                    K &lt; 2.5 </a:t>
            </a:r>
            <a:r>
              <a:rPr lang="it-IT" b="1" dirty="0" err="1"/>
              <a:t>mEq</a:t>
            </a:r>
            <a:r>
              <a:rPr lang="it-IT" b="1" dirty="0"/>
              <a:t>/l</a:t>
            </a:r>
          </a:p>
          <a:p>
            <a:r>
              <a:rPr lang="it-IT" b="1" dirty="0"/>
              <a:t> NO Life </a:t>
            </a:r>
            <a:r>
              <a:rPr lang="it-IT" b="1" dirty="0" err="1"/>
              <a:t>Threatening</a:t>
            </a:r>
            <a:r>
              <a:rPr lang="it-IT" b="1" dirty="0"/>
              <a:t> (No Aritmie)</a:t>
            </a:r>
          </a:p>
        </p:txBody>
      </p:sp>
      <p:sp>
        <p:nvSpPr>
          <p:cNvPr id="2" name="CasellaDiTesto 1"/>
          <p:cNvSpPr txBox="1"/>
          <p:nvPr/>
        </p:nvSpPr>
        <p:spPr bwMode="auto">
          <a:xfrm>
            <a:off x="2890014" y="184014"/>
            <a:ext cx="38791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400" b="1" dirty="0"/>
              <a:t>IPOPOTASSIEMIA TERAPIA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380002" y="1787662"/>
            <a:ext cx="3888432" cy="160159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414192" y="1890878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000" b="1" dirty="0"/>
              <a:t>      </a:t>
            </a:r>
            <a:r>
              <a:rPr lang="it-IT" sz="2000" b="1" dirty="0" err="1"/>
              <a:t>KCl</a:t>
            </a:r>
            <a:r>
              <a:rPr lang="it-IT" sz="2000" b="1" dirty="0"/>
              <a:t> per </a:t>
            </a:r>
            <a:r>
              <a:rPr lang="it-IT" sz="2000" b="1" dirty="0" err="1"/>
              <a:t>os</a:t>
            </a:r>
            <a:r>
              <a:rPr lang="it-IT" sz="2000" b="1" dirty="0"/>
              <a:t> 1-2 </a:t>
            </a:r>
            <a:r>
              <a:rPr lang="it-IT" sz="2000" b="1" dirty="0" err="1"/>
              <a:t>mEq</a:t>
            </a:r>
            <a:r>
              <a:rPr lang="it-IT" sz="2000" b="1" dirty="0"/>
              <a:t>/kg/die </a:t>
            </a:r>
          </a:p>
          <a:p>
            <a:r>
              <a:rPr lang="it-IT" dirty="0"/>
              <a:t>           Due/tre somministrazioni/die</a:t>
            </a:r>
          </a:p>
          <a:p>
            <a:r>
              <a:rPr lang="it-IT" dirty="0"/>
              <a:t>                Controllo K dopo 12 h</a:t>
            </a:r>
          </a:p>
          <a:p>
            <a:r>
              <a:rPr lang="it-IT" dirty="0"/>
              <a:t>Dosaggio molto più elevato nei pazienti che «perdono K» es. </a:t>
            </a:r>
            <a:r>
              <a:rPr lang="it-IT" dirty="0" err="1"/>
              <a:t>Tubulopatie</a:t>
            </a: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4872716" y="1806174"/>
            <a:ext cx="3702855" cy="158308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4893129" y="2062621"/>
            <a:ext cx="46052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    </a:t>
            </a:r>
            <a:r>
              <a:rPr lang="it-IT" b="1" dirty="0" err="1"/>
              <a:t>KCl</a:t>
            </a:r>
            <a:r>
              <a:rPr lang="it-IT" b="1" dirty="0"/>
              <a:t> 40 </a:t>
            </a:r>
            <a:r>
              <a:rPr lang="it-IT" b="1" dirty="0" err="1"/>
              <a:t>mEq</a:t>
            </a:r>
            <a:r>
              <a:rPr lang="it-IT" b="1" dirty="0"/>
              <a:t>/l iv periferica in 24h</a:t>
            </a:r>
          </a:p>
          <a:p>
            <a:pPr>
              <a:buClr>
                <a:schemeClr val="tx1"/>
              </a:buClr>
            </a:pPr>
            <a:r>
              <a:rPr lang="it-IT" dirty="0"/>
              <a:t>           </a:t>
            </a:r>
            <a:r>
              <a:rPr lang="it-IT" dirty="0" err="1"/>
              <a:t>Max</a:t>
            </a:r>
            <a:r>
              <a:rPr lang="it-IT" dirty="0"/>
              <a:t> 60 </a:t>
            </a:r>
            <a:r>
              <a:rPr lang="it-IT" dirty="0" err="1"/>
              <a:t>mEq</a:t>
            </a:r>
            <a:r>
              <a:rPr lang="it-IT" dirty="0"/>
              <a:t>/l in vena centrale</a:t>
            </a:r>
          </a:p>
          <a:p>
            <a:pPr>
              <a:buClr>
                <a:schemeClr val="tx1"/>
              </a:buClr>
            </a:pPr>
            <a:r>
              <a:rPr lang="it-IT" dirty="0"/>
              <a:t>                      Diluizione in SF</a:t>
            </a:r>
          </a:p>
          <a:p>
            <a:pPr>
              <a:buClr>
                <a:schemeClr val="tx1"/>
              </a:buClr>
            </a:pPr>
            <a:r>
              <a:rPr lang="it-IT" dirty="0"/>
              <a:t>                Controllo K dopo 4-6 h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2854132" y="4397374"/>
            <a:ext cx="3632549" cy="16327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2268906" y="4521978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/>
              <a:t>    </a:t>
            </a:r>
            <a:r>
              <a:rPr lang="en-US" sz="2000" b="1" dirty="0" err="1"/>
              <a:t>KCl</a:t>
            </a:r>
            <a:r>
              <a:rPr lang="en-US" sz="2000" b="1" dirty="0"/>
              <a:t>  iv 0.5-1 </a:t>
            </a:r>
            <a:r>
              <a:rPr lang="en-US" sz="2000" b="1" dirty="0" err="1"/>
              <a:t>mEq</a:t>
            </a:r>
            <a:r>
              <a:rPr lang="en-US" sz="2000" b="1" dirty="0"/>
              <a:t>/kg in 1-2h</a:t>
            </a:r>
          </a:p>
          <a:p>
            <a:pPr algn="ctr">
              <a:buClr>
                <a:schemeClr val="tx1"/>
              </a:buClr>
            </a:pPr>
            <a:r>
              <a:rPr lang="en-US" dirty="0"/>
              <a:t>      </a:t>
            </a:r>
            <a:r>
              <a:rPr lang="en-US" dirty="0" err="1"/>
              <a:t>Diluizione</a:t>
            </a:r>
            <a:r>
              <a:rPr lang="en-US" dirty="0"/>
              <a:t> in SF  max 40 </a:t>
            </a:r>
            <a:r>
              <a:rPr lang="en-US" dirty="0" err="1"/>
              <a:t>mEq</a:t>
            </a:r>
            <a:r>
              <a:rPr lang="en-US" dirty="0"/>
              <a:t>/l </a:t>
            </a:r>
          </a:p>
          <a:p>
            <a:pPr algn="ctr">
              <a:buClr>
                <a:schemeClr val="tx1"/>
              </a:buClr>
            </a:pPr>
            <a:r>
              <a:rPr lang="en-US" dirty="0"/>
              <a:t>     </a:t>
            </a:r>
            <a:r>
              <a:rPr lang="en-US" u="sng" dirty="0" err="1"/>
              <a:t>Vel</a:t>
            </a:r>
            <a:r>
              <a:rPr lang="en-US" u="sng" dirty="0"/>
              <a:t> max </a:t>
            </a:r>
            <a:r>
              <a:rPr lang="en-US" u="sng" dirty="0" err="1"/>
              <a:t>infusione</a:t>
            </a:r>
            <a:r>
              <a:rPr lang="en-US" u="sng" dirty="0"/>
              <a:t> 0.5 </a:t>
            </a:r>
            <a:r>
              <a:rPr lang="en-US" u="sng" dirty="0" err="1"/>
              <a:t>mEq</a:t>
            </a:r>
            <a:r>
              <a:rPr lang="en-US" u="sng" dirty="0"/>
              <a:t>/kg/h</a:t>
            </a:r>
          </a:p>
          <a:p>
            <a:pPr algn="ctr"/>
            <a:r>
              <a:rPr lang="en-US" dirty="0"/>
              <a:t>      </a:t>
            </a:r>
            <a:r>
              <a:rPr lang="en-US" dirty="0" err="1"/>
              <a:t>Monitoraggio</a:t>
            </a:r>
            <a:r>
              <a:rPr lang="en-US" dirty="0"/>
              <a:t> ECG</a:t>
            </a:r>
          </a:p>
          <a:p>
            <a:pPr algn="ctr"/>
            <a:r>
              <a:rPr lang="en-US" dirty="0"/>
              <a:t>      </a:t>
            </a:r>
            <a:r>
              <a:rPr lang="en-US" dirty="0" err="1"/>
              <a:t>Controllo</a:t>
            </a:r>
            <a:r>
              <a:rPr lang="en-US" dirty="0"/>
              <a:t> K </a:t>
            </a:r>
            <a:r>
              <a:rPr lang="en-US" dirty="0" err="1"/>
              <a:t>dopo</a:t>
            </a:r>
            <a:r>
              <a:rPr lang="en-US" dirty="0"/>
              <a:t> 2h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 bwMode="auto">
          <a:xfrm>
            <a:off x="2546171" y="3563588"/>
            <a:ext cx="4248472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b="1" dirty="0"/>
              <a:t>       LIFE THREATENING (Aritmie)</a:t>
            </a:r>
          </a:p>
          <a:p>
            <a:r>
              <a:rPr lang="it-IT" sz="2000" b="1" dirty="0"/>
              <a:t>                       K&lt; 2.5 </a:t>
            </a:r>
            <a:r>
              <a:rPr lang="it-IT" sz="2000" b="1" dirty="0" err="1"/>
              <a:t>mEq</a:t>
            </a:r>
            <a:r>
              <a:rPr lang="it-IT" sz="2000" b="1" dirty="0"/>
              <a:t>/l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5906724" y="6103975"/>
            <a:ext cx="35916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i="1" dirty="0" err="1"/>
              <a:t>Pediatric</a:t>
            </a:r>
            <a:r>
              <a:rPr lang="it-IT" sz="1600" i="1" dirty="0"/>
              <a:t> </a:t>
            </a:r>
            <a:r>
              <a:rPr lang="it-IT" sz="1600" i="1" dirty="0" err="1"/>
              <a:t>Nephrology</a:t>
            </a:r>
            <a:r>
              <a:rPr lang="it-IT" sz="1600" i="1" dirty="0"/>
              <a:t> 2017, 32:2037-2049</a:t>
            </a:r>
          </a:p>
          <a:p>
            <a:r>
              <a:rPr lang="it-IT" sz="1600" i="1" dirty="0"/>
              <a:t> Pediatria di Nelson 19a Edizione</a:t>
            </a:r>
          </a:p>
        </p:txBody>
      </p:sp>
      <p:sp>
        <p:nvSpPr>
          <p:cNvPr id="23" name="CasellaDiTesto 22"/>
          <p:cNvSpPr txBox="1"/>
          <p:nvPr/>
        </p:nvSpPr>
        <p:spPr bwMode="auto">
          <a:xfrm>
            <a:off x="-21450" y="5966976"/>
            <a:ext cx="4851035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dirty="0"/>
              <a:t>Ricercare e trattare sempre le potenziali cause scatenanti l’</a:t>
            </a:r>
            <a:r>
              <a:rPr lang="it-IT" sz="1600" dirty="0" err="1"/>
              <a:t>ipokaliemia</a:t>
            </a:r>
            <a:r>
              <a:rPr lang="it-IT" sz="1600" dirty="0"/>
              <a:t>:</a:t>
            </a:r>
            <a:r>
              <a:rPr lang="it-IT" dirty="0"/>
              <a:t> </a:t>
            </a:r>
            <a:r>
              <a:rPr lang="it-IT" sz="1600" dirty="0"/>
              <a:t>alcalosi, </a:t>
            </a:r>
            <a:r>
              <a:rPr lang="it-IT" sz="1600" dirty="0" err="1"/>
              <a:t>ipomagnesemia</a:t>
            </a:r>
            <a:r>
              <a:rPr lang="it-IT" sz="1600" dirty="0"/>
              <a:t>, </a:t>
            </a:r>
            <a:r>
              <a:rPr lang="it-IT" sz="1600" dirty="0" err="1"/>
              <a:t>iperaldosteronismo</a:t>
            </a:r>
            <a:r>
              <a:rPr lang="it-IT" sz="1600" dirty="0"/>
              <a:t>,  </a:t>
            </a:r>
            <a:r>
              <a:rPr lang="it-IT" sz="1600" dirty="0" err="1"/>
              <a:t>iperinsulinismo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4" grpId="0" animBg="1"/>
      <p:bldP spid="13" grpId="0"/>
      <p:bldP spid="17" grpId="0" animBg="1"/>
      <p:bldP spid="15" grpId="0"/>
      <p:bldP spid="19" grpId="0" animBg="1"/>
      <p:bldP spid="18" grpId="0"/>
      <p:bldP spid="20" grpId="0" animBg="1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/>
        </p:nvSpPr>
        <p:spPr bwMode="auto">
          <a:xfrm>
            <a:off x="3347864" y="478226"/>
            <a:ext cx="25922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400" b="1" dirty="0"/>
              <a:t>  </a:t>
            </a:r>
            <a:r>
              <a:rPr lang="it-IT" sz="2400" b="1" dirty="0" err="1"/>
              <a:t>KCl</a:t>
            </a:r>
            <a:r>
              <a:rPr lang="it-IT" sz="2400" b="1" dirty="0"/>
              <a:t>  TERAPIA IV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5364088" y="6012533"/>
            <a:ext cx="35561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  <p:sp>
        <p:nvSpPr>
          <p:cNvPr id="13" name="CasellaDiTesto 12"/>
          <p:cNvSpPr txBox="1"/>
          <p:nvPr/>
        </p:nvSpPr>
        <p:spPr bwMode="auto">
          <a:xfrm>
            <a:off x="539552" y="1484784"/>
            <a:ext cx="806489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Utilizzare </a:t>
            </a:r>
            <a:r>
              <a:rPr lang="it-IT" sz="2400" dirty="0" err="1"/>
              <a:t>KCl</a:t>
            </a:r>
            <a:r>
              <a:rPr lang="it-IT" sz="2400" dirty="0"/>
              <a:t> 2 </a:t>
            </a:r>
            <a:r>
              <a:rPr lang="it-IT" sz="2400" dirty="0" err="1"/>
              <a:t>mEq</a:t>
            </a:r>
            <a:r>
              <a:rPr lang="it-IT" sz="2400" dirty="0"/>
              <a:t>/ml (</a:t>
            </a:r>
            <a:r>
              <a:rPr lang="it-IT" sz="2400" dirty="0" err="1"/>
              <a:t>soluz</a:t>
            </a:r>
            <a:r>
              <a:rPr lang="it-IT" sz="2400" dirty="0"/>
              <a:t>. N°4 </a:t>
            </a:r>
            <a:r>
              <a:rPr lang="it-IT" sz="2400" dirty="0" err="1"/>
              <a:t>Fl</a:t>
            </a:r>
            <a:r>
              <a:rPr lang="it-IT" sz="2400" dirty="0"/>
              <a:t>. da 10 ml)</a:t>
            </a:r>
          </a:p>
          <a:p>
            <a:pPr algn="just"/>
            <a:endParaRPr lang="it-IT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 err="1"/>
              <a:t>Vel</a:t>
            </a:r>
            <a:r>
              <a:rPr lang="it-IT" sz="2400" dirty="0"/>
              <a:t>. </a:t>
            </a:r>
            <a:r>
              <a:rPr lang="it-IT" sz="2400" dirty="0" err="1"/>
              <a:t>Max</a:t>
            </a:r>
            <a:r>
              <a:rPr lang="it-IT" sz="2400" dirty="0"/>
              <a:t> d’infusione 0.5 </a:t>
            </a:r>
            <a:r>
              <a:rPr lang="it-IT" sz="2400" dirty="0" err="1"/>
              <a:t>mEq</a:t>
            </a:r>
            <a:r>
              <a:rPr lang="it-IT" sz="2400" dirty="0"/>
              <a:t>/kg/h (MAI BOLO IV)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it-IT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Diluizione </a:t>
            </a:r>
            <a:r>
              <a:rPr lang="it-IT" sz="2400" dirty="0" err="1"/>
              <a:t>max</a:t>
            </a:r>
            <a:r>
              <a:rPr lang="it-IT" sz="2400" dirty="0"/>
              <a:t> 40 </a:t>
            </a:r>
            <a:r>
              <a:rPr lang="it-IT" sz="2400" dirty="0" err="1"/>
              <a:t>mEq</a:t>
            </a:r>
            <a:r>
              <a:rPr lang="it-IT" sz="2400" dirty="0"/>
              <a:t>/l (60mEq/l in vena centrale)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it-IT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Diluire in SF, non in glucosata (stimola produzione insulina)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it-IT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Valutare funzionalità renale e diuresi del paziente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it-IT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2400" dirty="0"/>
              <a:t>Necessario monitoraggio ECG (soprattutto se infusione in 1-2h)</a:t>
            </a:r>
          </a:p>
        </p:txBody>
      </p:sp>
    </p:spTree>
    <p:extLst>
      <p:ext uri="{BB962C8B-B14F-4D97-AF65-F5344CB8AC3E}">
        <p14:creationId xmlns:p14="http://schemas.microsoft.com/office/powerpoint/2010/main" val="1149604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19872" y="-30732"/>
            <a:ext cx="2468027" cy="1083468"/>
          </a:xfrm>
        </p:spPr>
        <p:txBody>
          <a:bodyPr>
            <a:normAutofit fontScale="90000"/>
          </a:bodyPr>
          <a:lstStyle/>
          <a:p>
            <a:r>
              <a:rPr lang="it-IT" sz="4800" dirty="0"/>
              <a:t> Potassio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69067" y="1250831"/>
            <a:ext cx="7772400" cy="457200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                 Intracellulare 98%              130-140 </a:t>
            </a:r>
            <a:r>
              <a:rPr lang="it-IT" dirty="0" err="1"/>
              <a:t>mEq</a:t>
            </a:r>
            <a:r>
              <a:rPr lang="it-IT" dirty="0"/>
              <a:t>/l</a:t>
            </a:r>
          </a:p>
          <a:p>
            <a:pPr marL="0" indent="0">
              <a:buNone/>
            </a:pPr>
            <a:r>
              <a:rPr lang="it-IT" dirty="0"/>
              <a:t>                   Extracellulare 2%             3,5-5,5 </a:t>
            </a:r>
            <a:r>
              <a:rPr lang="it-IT" dirty="0" err="1"/>
              <a:t>mEq</a:t>
            </a:r>
            <a:r>
              <a:rPr lang="it-IT" dirty="0"/>
              <a:t>/l</a:t>
            </a:r>
          </a:p>
          <a:p>
            <a:pPr marL="0" indent="0">
              <a:buNone/>
            </a:pPr>
            <a:r>
              <a:rPr lang="it-IT" dirty="0"/>
              <a:t>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4476040" y="1785452"/>
            <a:ext cx="607858" cy="18359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/>
          </a:p>
        </p:txBody>
      </p:sp>
      <p:sp>
        <p:nvSpPr>
          <p:cNvPr id="5" name="Freccia a destra 4"/>
          <p:cNvSpPr/>
          <p:nvPr/>
        </p:nvSpPr>
        <p:spPr>
          <a:xfrm>
            <a:off x="4460484" y="1367543"/>
            <a:ext cx="613709" cy="15716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 28"/>
          <p:cNvSpPr>
            <a:spLocks noChangeArrowheads="1"/>
          </p:cNvSpPr>
          <p:nvPr/>
        </p:nvSpPr>
        <p:spPr bwMode="auto">
          <a:xfrm>
            <a:off x="2791555" y="2565003"/>
            <a:ext cx="3527425" cy="5762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ELIMINAZIONE</a:t>
            </a: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467543" y="3789040"/>
            <a:ext cx="1944687" cy="15128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90%</a:t>
            </a:r>
          </a:p>
          <a:p>
            <a:pPr algn="ctr"/>
            <a:r>
              <a:rPr lang="it-IT" sz="2000" dirty="0"/>
              <a:t>DIURESI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3582923" y="3788056"/>
            <a:ext cx="1944688" cy="151288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>
                <a:solidFill>
                  <a:schemeClr val="bg1"/>
                </a:solidFill>
              </a:rPr>
              <a:t>  </a:t>
            </a:r>
            <a:r>
              <a:rPr lang="it-IT" sz="2000" b="1" dirty="0">
                <a:solidFill>
                  <a:schemeClr val="bg1"/>
                </a:solidFill>
              </a:rPr>
              <a:t>5-10%</a:t>
            </a:r>
          </a:p>
          <a:p>
            <a:pPr algn="ctr"/>
            <a:r>
              <a:rPr lang="it-IT" sz="2000" b="1" dirty="0">
                <a:solidFill>
                  <a:schemeClr val="bg1"/>
                </a:solidFill>
              </a:rPr>
              <a:t>FECI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6756491" y="3788055"/>
            <a:ext cx="1944687" cy="1512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5%</a:t>
            </a:r>
          </a:p>
          <a:p>
            <a:pPr algn="ctr"/>
            <a:r>
              <a:rPr lang="it-IT" sz="2000" dirty="0"/>
              <a:t>SUDORE</a:t>
            </a:r>
          </a:p>
        </p:txBody>
      </p:sp>
    </p:spTree>
    <p:extLst>
      <p:ext uri="{BB962C8B-B14F-4D97-AF65-F5344CB8AC3E}">
        <p14:creationId xmlns:p14="http://schemas.microsoft.com/office/powerpoint/2010/main" val="230182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39752" y="404664"/>
            <a:ext cx="4680520" cy="432048"/>
          </a:xfrm>
        </p:spPr>
        <p:txBody>
          <a:bodyPr>
            <a:noAutofit/>
          </a:bodyPr>
          <a:lstStyle/>
          <a:p>
            <a:r>
              <a:rPr lang="it-IT" sz="3600" dirty="0"/>
              <a:t>   </a:t>
            </a:r>
            <a:r>
              <a:rPr lang="it-IT" sz="3200" b="1" dirty="0"/>
              <a:t>Take Home </a:t>
            </a:r>
            <a:r>
              <a:rPr lang="it-IT" sz="3200" b="1" dirty="0" err="1"/>
              <a:t>Messages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Conoscere i valori di potassiemia normali per età 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Work-up diagnostico: </a:t>
            </a:r>
            <a:r>
              <a:rPr lang="it-IT" sz="2400" dirty="0" err="1"/>
              <a:t>pseudoiper-ipokaliemia</a:t>
            </a:r>
            <a:r>
              <a:rPr lang="it-IT" sz="2400" dirty="0"/>
              <a:t>, ridotta/aumentata eliminazione, eccessivo/scarso </a:t>
            </a:r>
            <a:r>
              <a:rPr lang="it-IT" sz="2400" dirty="0" err="1"/>
              <a:t>intake</a:t>
            </a:r>
            <a:r>
              <a:rPr lang="it-IT" sz="2400" dirty="0"/>
              <a:t>, </a:t>
            </a:r>
            <a:r>
              <a:rPr lang="it-IT" sz="2400" dirty="0" err="1"/>
              <a:t>shift</a:t>
            </a:r>
            <a:r>
              <a:rPr lang="it-IT" sz="2400" dirty="0"/>
              <a:t> intra/extracellulare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Alterazioni elettrocardiografiche correlate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Terapia dell’</a:t>
            </a:r>
            <a:r>
              <a:rPr lang="it-IT" sz="2400" dirty="0" err="1"/>
              <a:t>ipokaliemia</a:t>
            </a:r>
            <a:r>
              <a:rPr lang="it-IT" sz="2400" dirty="0"/>
              <a:t>: infusione in 1-2h, infusione in 24h, </a:t>
            </a:r>
            <a:r>
              <a:rPr lang="it-IT" sz="2400" dirty="0" err="1"/>
              <a:t>supplementazione</a:t>
            </a:r>
            <a:r>
              <a:rPr lang="it-IT" sz="2400" dirty="0"/>
              <a:t> per </a:t>
            </a:r>
            <a:r>
              <a:rPr lang="it-IT" sz="2400" dirty="0" err="1"/>
              <a:t>os</a:t>
            </a:r>
            <a:endParaRPr lang="it-IT" sz="24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400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400" dirty="0"/>
              <a:t>Terapia dell’</a:t>
            </a:r>
            <a:r>
              <a:rPr lang="it-IT" sz="2400" dirty="0" err="1"/>
              <a:t>iperkaliemia</a:t>
            </a:r>
            <a:r>
              <a:rPr lang="it-IT" sz="2400" dirty="0"/>
              <a:t>: farmaci dell’emergenza e farmaci che riducono il TBK, paziente con diuresi conservata e paziente </a:t>
            </a:r>
            <a:r>
              <a:rPr lang="it-IT" sz="2400" dirty="0" err="1"/>
              <a:t>oligo</a:t>
            </a:r>
            <a:r>
              <a:rPr lang="it-IT" sz="2400" dirty="0"/>
              <a:t>-anurico</a:t>
            </a:r>
          </a:p>
        </p:txBody>
      </p:sp>
    </p:spTree>
    <p:extLst>
      <p:ext uri="{BB962C8B-B14F-4D97-AF65-F5344CB8AC3E}">
        <p14:creationId xmlns:p14="http://schemas.microsoft.com/office/powerpoint/2010/main" val="218695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09" y="247646"/>
            <a:ext cx="1579563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135" y="119059"/>
            <a:ext cx="1511300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2" name="CasellaDiTesto 3081"/>
          <p:cNvSpPr txBox="1"/>
          <p:nvPr/>
        </p:nvSpPr>
        <p:spPr bwMode="auto">
          <a:xfrm>
            <a:off x="2783713" y="236953"/>
            <a:ext cx="36427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Università Federico II di Napoli</a:t>
            </a:r>
          </a:p>
          <a:p>
            <a:pPr algn="ctr"/>
            <a:r>
              <a:rPr lang="it-IT" sz="2000" dirty="0"/>
              <a:t>Scuola di Specializzazione di Pediatria</a:t>
            </a:r>
          </a:p>
        </p:txBody>
      </p:sp>
      <p:sp>
        <p:nvSpPr>
          <p:cNvPr id="96" name="CasellaDiTesto 95"/>
          <p:cNvSpPr txBox="1"/>
          <p:nvPr/>
        </p:nvSpPr>
        <p:spPr>
          <a:xfrm>
            <a:off x="3440361" y="1275464"/>
            <a:ext cx="151163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it-IT" sz="1400" b="1" dirty="0"/>
              <a:t>IPOPOTASSEMIA</a:t>
            </a:r>
          </a:p>
          <a:p>
            <a:pPr algn="ctr"/>
            <a:r>
              <a:rPr lang="it-IT" sz="1400" dirty="0"/>
              <a:t>K</a:t>
            </a:r>
            <a:r>
              <a:rPr lang="it-IT" sz="1400" baseline="30000" dirty="0"/>
              <a:t>+</a:t>
            </a:r>
            <a:r>
              <a:rPr lang="it-IT" sz="1400" dirty="0"/>
              <a:t> &lt; 3.5 </a:t>
            </a:r>
            <a:r>
              <a:rPr lang="it-IT" sz="1400" dirty="0" err="1"/>
              <a:t>mEq</a:t>
            </a:r>
            <a:r>
              <a:rPr lang="it-IT" sz="1400" dirty="0"/>
              <a:t>/l</a:t>
            </a:r>
          </a:p>
        </p:txBody>
      </p:sp>
      <p:sp>
        <p:nvSpPr>
          <p:cNvPr id="97" name="Rettangolo 96"/>
          <p:cNvSpPr/>
          <p:nvPr/>
        </p:nvSpPr>
        <p:spPr>
          <a:xfrm>
            <a:off x="72874" y="1819613"/>
            <a:ext cx="1114639" cy="396302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Malnutrizione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NPT</a:t>
            </a:r>
          </a:p>
        </p:txBody>
      </p:sp>
      <p:sp>
        <p:nvSpPr>
          <p:cNvPr id="98" name="Rettangolo 97"/>
          <p:cNvSpPr/>
          <p:nvPr/>
        </p:nvSpPr>
        <p:spPr>
          <a:xfrm>
            <a:off x="1743036" y="3352995"/>
            <a:ext cx="1223736" cy="344176"/>
          </a:xfrm>
          <a:prstGeom prst="rect">
            <a:avLst/>
          </a:prstGeom>
          <a:solidFill>
            <a:srgbClr val="00B0F0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000" kern="1200" dirty="0"/>
              <a:t>SI’</a:t>
            </a:r>
          </a:p>
        </p:txBody>
      </p:sp>
      <p:sp>
        <p:nvSpPr>
          <p:cNvPr id="99" name="Rettangolo 98"/>
          <p:cNvSpPr/>
          <p:nvPr/>
        </p:nvSpPr>
        <p:spPr>
          <a:xfrm>
            <a:off x="549976" y="2738372"/>
            <a:ext cx="720524" cy="246347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Perdite GI</a:t>
            </a:r>
          </a:p>
        </p:txBody>
      </p:sp>
      <p:sp>
        <p:nvSpPr>
          <p:cNvPr id="100" name="Rettangolo 99"/>
          <p:cNvSpPr/>
          <p:nvPr/>
        </p:nvSpPr>
        <p:spPr>
          <a:xfrm>
            <a:off x="130025" y="3102767"/>
            <a:ext cx="1746954" cy="1867277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FF0000"/>
                </a:solidFill>
              </a:rPr>
              <a:t>Con Acidosi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Diarrea profusa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Malassorbimento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Fistola intestinale e biliare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Enterostomia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Abuso di lassativi</a:t>
            </a:r>
          </a:p>
          <a:p>
            <a:r>
              <a:rPr lang="it-IT" sz="1100" dirty="0">
                <a:solidFill>
                  <a:srgbClr val="FF0000"/>
                </a:solidFill>
              </a:rPr>
              <a:t>Con Alcalosi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Vomito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Drenaggi gastrici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 err="1"/>
              <a:t>Cloridorrea</a:t>
            </a:r>
            <a:endParaRPr lang="it-IT" sz="1100" dirty="0"/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Adenoma villoso</a:t>
            </a:r>
          </a:p>
          <a:p>
            <a:endParaRPr lang="it-IT" sz="1100" dirty="0"/>
          </a:p>
          <a:p>
            <a:pPr marL="171450" indent="-171450">
              <a:buFont typeface="Arial"/>
              <a:buChar char="•"/>
            </a:pPr>
            <a:endParaRPr lang="it-IT" sz="1100" dirty="0"/>
          </a:p>
        </p:txBody>
      </p:sp>
      <p:sp>
        <p:nvSpPr>
          <p:cNvPr id="101" name="Rettangolo 100"/>
          <p:cNvSpPr/>
          <p:nvPr/>
        </p:nvSpPr>
        <p:spPr>
          <a:xfrm>
            <a:off x="3166248" y="2759004"/>
            <a:ext cx="1489262" cy="247288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Alterata Distribuzione K</a:t>
            </a:r>
            <a:r>
              <a:rPr lang="it-IT" sz="1100" baseline="30000" dirty="0">
                <a:solidFill>
                  <a:srgbClr val="1F497D"/>
                </a:solidFill>
              </a:rPr>
              <a:t>+</a:t>
            </a:r>
            <a:r>
              <a:rPr lang="it-IT" sz="1100" dirty="0">
                <a:solidFill>
                  <a:srgbClr val="1F497D"/>
                </a:solidFill>
              </a:rPr>
              <a:t> </a:t>
            </a:r>
          </a:p>
        </p:txBody>
      </p:sp>
      <p:sp>
        <p:nvSpPr>
          <p:cNvPr id="102" name="Rettangolo 101"/>
          <p:cNvSpPr/>
          <p:nvPr/>
        </p:nvSpPr>
        <p:spPr>
          <a:xfrm>
            <a:off x="1980243" y="2759004"/>
            <a:ext cx="1073234" cy="246347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Perdite Cutanee</a:t>
            </a:r>
          </a:p>
        </p:txBody>
      </p:sp>
      <p:sp>
        <p:nvSpPr>
          <p:cNvPr id="103" name="Rettangolo 102"/>
          <p:cNvSpPr/>
          <p:nvPr/>
        </p:nvSpPr>
        <p:spPr>
          <a:xfrm>
            <a:off x="1995190" y="3266552"/>
            <a:ext cx="1130796" cy="70391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it-IT" sz="1100" dirty="0"/>
              <a:t>Fibrosi cistica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Ustioni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Eccessiva </a:t>
            </a:r>
          </a:p>
          <a:p>
            <a:r>
              <a:rPr lang="it-IT" sz="1100" dirty="0"/>
              <a:t>      sudorazione</a:t>
            </a:r>
          </a:p>
        </p:txBody>
      </p:sp>
      <p:sp>
        <p:nvSpPr>
          <p:cNvPr id="104" name="Rettangolo 103"/>
          <p:cNvSpPr/>
          <p:nvPr/>
        </p:nvSpPr>
        <p:spPr>
          <a:xfrm>
            <a:off x="3173547" y="3262459"/>
            <a:ext cx="1489262" cy="1164337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Alcalosi Metabolica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Insulina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100" dirty="0"/>
              <a:t>Β</a:t>
            </a:r>
            <a:r>
              <a:rPr lang="it-IT" sz="1100" dirty="0"/>
              <a:t>2 agonisti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Intossicazione Bario, Cesio, toluene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dirty="0"/>
              <a:t>Tireotossicosi</a:t>
            </a:r>
          </a:p>
        </p:txBody>
      </p:sp>
      <p:grpSp>
        <p:nvGrpSpPr>
          <p:cNvPr id="105" name="Gruppo 104"/>
          <p:cNvGrpSpPr/>
          <p:nvPr/>
        </p:nvGrpSpPr>
        <p:grpSpPr>
          <a:xfrm>
            <a:off x="6995445" y="1241421"/>
            <a:ext cx="1294149" cy="304109"/>
            <a:chOff x="1201746" y="37"/>
            <a:chExt cx="768987" cy="304109"/>
          </a:xfrm>
          <a:solidFill>
            <a:srgbClr val="F79646"/>
          </a:solidFill>
        </p:grpSpPr>
        <p:sp>
          <p:nvSpPr>
            <p:cNvPr id="106" name="Rettangolo 105"/>
            <p:cNvSpPr/>
            <p:nvPr/>
          </p:nvSpPr>
          <p:spPr>
            <a:xfrm>
              <a:off x="1201746" y="37"/>
              <a:ext cx="768987" cy="304109"/>
            </a:xfrm>
            <a:prstGeom prst="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7" name="Rettangolo 106"/>
            <p:cNvSpPr/>
            <p:nvPr/>
          </p:nvSpPr>
          <p:spPr>
            <a:xfrm>
              <a:off x="1201746" y="37"/>
              <a:ext cx="768987" cy="30410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350" tIns="6350" rIns="6350" bIns="635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kern="1200" dirty="0"/>
                <a:t>K</a:t>
              </a:r>
              <a:r>
                <a:rPr lang="it-IT" sz="1200" kern="1200" baseline="30000" dirty="0"/>
                <a:t>+</a:t>
              </a:r>
              <a:r>
                <a:rPr lang="it-IT" sz="1200" kern="1200" dirty="0"/>
                <a:t> urine</a:t>
              </a:r>
              <a:r>
                <a:rPr lang="it-IT" sz="1200" dirty="0"/>
                <a:t> &gt;</a:t>
              </a:r>
              <a:r>
                <a:rPr lang="it-IT" sz="1200" kern="1200" dirty="0"/>
                <a:t>20 </a:t>
              </a:r>
              <a:r>
                <a:rPr lang="it-IT" sz="1200" kern="1200" dirty="0" err="1"/>
                <a:t>mEq</a:t>
              </a:r>
              <a:r>
                <a:rPr lang="it-IT" sz="1200" kern="1200" dirty="0"/>
                <a:t>/l</a:t>
              </a:r>
            </a:p>
          </p:txBody>
        </p:sp>
      </p:grpSp>
      <p:sp>
        <p:nvSpPr>
          <p:cNvPr id="108" name="Rettangolo 107"/>
          <p:cNvSpPr/>
          <p:nvPr/>
        </p:nvSpPr>
        <p:spPr>
          <a:xfrm>
            <a:off x="7577248" y="1637089"/>
            <a:ext cx="1410950" cy="246348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000" b="1" dirty="0">
                <a:solidFill>
                  <a:srgbClr val="FF0000"/>
                </a:solidFill>
              </a:rPr>
              <a:t>   Pressione   Arteriosa </a:t>
            </a:r>
          </a:p>
        </p:txBody>
      </p:sp>
      <p:cxnSp>
        <p:nvCxnSpPr>
          <p:cNvPr id="109" name="Connettore 1 108"/>
          <p:cNvCxnSpPr/>
          <p:nvPr/>
        </p:nvCxnSpPr>
        <p:spPr>
          <a:xfrm flipH="1">
            <a:off x="1187513" y="1680200"/>
            <a:ext cx="258170" cy="9255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/>
          <p:nvPr/>
        </p:nvCxnSpPr>
        <p:spPr>
          <a:xfrm>
            <a:off x="1649127" y="1709137"/>
            <a:ext cx="627139" cy="9257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1 110"/>
          <p:cNvCxnSpPr/>
          <p:nvPr/>
        </p:nvCxnSpPr>
        <p:spPr>
          <a:xfrm>
            <a:off x="1995190" y="1760263"/>
            <a:ext cx="1568698" cy="8746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Connettore 1 111"/>
          <p:cNvCxnSpPr/>
          <p:nvPr/>
        </p:nvCxnSpPr>
        <p:spPr>
          <a:xfrm flipH="1">
            <a:off x="647025" y="1602522"/>
            <a:ext cx="215522" cy="1577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ttangolo 112"/>
          <p:cNvSpPr/>
          <p:nvPr/>
        </p:nvSpPr>
        <p:spPr>
          <a:xfrm>
            <a:off x="4980887" y="1889554"/>
            <a:ext cx="1294149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000" dirty="0">
                <a:solidFill>
                  <a:srgbClr val="1F497D"/>
                </a:solidFill>
              </a:rPr>
              <a:t>       Normale/bassa</a:t>
            </a:r>
          </a:p>
        </p:txBody>
      </p:sp>
      <p:sp>
        <p:nvSpPr>
          <p:cNvPr id="114" name="Rettangolo 113"/>
          <p:cNvSpPr/>
          <p:nvPr/>
        </p:nvSpPr>
        <p:spPr>
          <a:xfrm>
            <a:off x="7652360" y="2118407"/>
            <a:ext cx="1294149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                 Alta</a:t>
            </a:r>
          </a:p>
        </p:txBody>
      </p:sp>
      <p:sp>
        <p:nvSpPr>
          <p:cNvPr id="115" name="Rettangolo 114"/>
          <p:cNvSpPr/>
          <p:nvPr/>
        </p:nvSpPr>
        <p:spPr>
          <a:xfrm>
            <a:off x="7652360" y="2634921"/>
            <a:ext cx="1294149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b="1" dirty="0">
                <a:solidFill>
                  <a:srgbClr val="FF0000"/>
                </a:solidFill>
              </a:rPr>
              <a:t>            Renina</a:t>
            </a:r>
          </a:p>
        </p:txBody>
      </p:sp>
      <p:sp>
        <p:nvSpPr>
          <p:cNvPr id="116" name="Rettangolo 115"/>
          <p:cNvSpPr/>
          <p:nvPr/>
        </p:nvSpPr>
        <p:spPr>
          <a:xfrm>
            <a:off x="6995445" y="3152375"/>
            <a:ext cx="604697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BASSA</a:t>
            </a:r>
          </a:p>
        </p:txBody>
      </p:sp>
      <p:sp>
        <p:nvSpPr>
          <p:cNvPr id="117" name="Rettangolo 116"/>
          <p:cNvSpPr/>
          <p:nvPr/>
        </p:nvSpPr>
        <p:spPr>
          <a:xfrm>
            <a:off x="8028152" y="3154842"/>
            <a:ext cx="561473" cy="243880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ALTA</a:t>
            </a:r>
          </a:p>
        </p:txBody>
      </p:sp>
      <p:sp>
        <p:nvSpPr>
          <p:cNvPr id="118" name="Rettangolo 117"/>
          <p:cNvSpPr/>
          <p:nvPr/>
        </p:nvSpPr>
        <p:spPr>
          <a:xfrm>
            <a:off x="6426794" y="3640401"/>
            <a:ext cx="920943" cy="241216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b="1" dirty="0">
                <a:solidFill>
                  <a:srgbClr val="FF0000"/>
                </a:solidFill>
              </a:rPr>
              <a:t>Aldosterone</a:t>
            </a:r>
          </a:p>
        </p:txBody>
      </p:sp>
      <p:sp>
        <p:nvSpPr>
          <p:cNvPr id="119" name="Rettangolo 118"/>
          <p:cNvSpPr/>
          <p:nvPr/>
        </p:nvSpPr>
        <p:spPr>
          <a:xfrm>
            <a:off x="7645579" y="3658414"/>
            <a:ext cx="1370414" cy="559692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it-IT" sz="1100" dirty="0" err="1">
                <a:solidFill>
                  <a:srgbClr val="1F497D"/>
                </a:solidFill>
              </a:rPr>
              <a:t>Mal.Nefrovascolare</a:t>
            </a:r>
            <a:endParaRPr lang="it-IT" sz="11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Tumori secernenti Renina</a:t>
            </a:r>
          </a:p>
        </p:txBody>
      </p:sp>
      <p:sp>
        <p:nvSpPr>
          <p:cNvPr id="120" name="Rettangolo 119"/>
          <p:cNvSpPr/>
          <p:nvPr/>
        </p:nvSpPr>
        <p:spPr>
          <a:xfrm>
            <a:off x="5078984" y="3971759"/>
            <a:ext cx="1097954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Normale/basso</a:t>
            </a:r>
          </a:p>
        </p:txBody>
      </p:sp>
      <p:sp>
        <p:nvSpPr>
          <p:cNvPr id="121" name="Rettangolo 120"/>
          <p:cNvSpPr/>
          <p:nvPr/>
        </p:nvSpPr>
        <p:spPr>
          <a:xfrm>
            <a:off x="6862293" y="4084393"/>
            <a:ext cx="480423" cy="24634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it-IT" sz="1100" dirty="0">
                <a:solidFill>
                  <a:srgbClr val="1F497D"/>
                </a:solidFill>
              </a:rPr>
              <a:t> Alto</a:t>
            </a:r>
          </a:p>
        </p:txBody>
      </p:sp>
      <p:sp>
        <p:nvSpPr>
          <p:cNvPr id="122" name="Rettangolo 121"/>
          <p:cNvSpPr/>
          <p:nvPr/>
        </p:nvSpPr>
        <p:spPr>
          <a:xfrm>
            <a:off x="4963208" y="2210831"/>
            <a:ext cx="1605805" cy="1301431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Acidosi Tubulari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Sindrome di </a:t>
            </a:r>
            <a:r>
              <a:rPr lang="it-IT" sz="1100" dirty="0" err="1">
                <a:solidFill>
                  <a:srgbClr val="1F497D"/>
                </a:solidFill>
              </a:rPr>
              <a:t>Fanconi</a:t>
            </a:r>
            <a:endParaRPr lang="it-IT" sz="11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Sindrome di </a:t>
            </a:r>
            <a:r>
              <a:rPr lang="it-IT" sz="1100" dirty="0" err="1">
                <a:solidFill>
                  <a:srgbClr val="1F497D"/>
                </a:solidFill>
              </a:rPr>
              <a:t>Bartter</a:t>
            </a:r>
            <a:endParaRPr lang="it-IT" sz="11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S. di </a:t>
            </a:r>
            <a:r>
              <a:rPr lang="it-IT" sz="1100" dirty="0" err="1">
                <a:solidFill>
                  <a:srgbClr val="1F497D"/>
                </a:solidFill>
              </a:rPr>
              <a:t>Gitelman</a:t>
            </a:r>
            <a:r>
              <a:rPr lang="it-IT" sz="1100" dirty="0">
                <a:solidFill>
                  <a:srgbClr val="1F497D"/>
                </a:solidFill>
              </a:rPr>
              <a:t>/</a:t>
            </a:r>
            <a:r>
              <a:rPr lang="it-IT" sz="1100" dirty="0" err="1">
                <a:solidFill>
                  <a:srgbClr val="1F497D"/>
                </a:solidFill>
              </a:rPr>
              <a:t>IpoMg</a:t>
            </a:r>
            <a:endParaRPr lang="it-IT" sz="11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Diuretici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Post IRA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>
                <a:solidFill>
                  <a:srgbClr val="1F497D"/>
                </a:solidFill>
              </a:rPr>
              <a:t>Poliuria Post-Ostruttiva</a:t>
            </a:r>
          </a:p>
          <a:p>
            <a:endParaRPr lang="it-IT" sz="1100" dirty="0">
              <a:solidFill>
                <a:srgbClr val="1F497D"/>
              </a:solidFill>
            </a:endParaRPr>
          </a:p>
        </p:txBody>
      </p:sp>
      <p:sp>
        <p:nvSpPr>
          <p:cNvPr id="123" name="Rettangolo 122"/>
          <p:cNvSpPr/>
          <p:nvPr/>
        </p:nvSpPr>
        <p:spPr>
          <a:xfrm>
            <a:off x="4987310" y="4288115"/>
            <a:ext cx="1419116" cy="681929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it-IT" sz="1000" dirty="0">
                <a:solidFill>
                  <a:srgbClr val="1F497D"/>
                </a:solidFill>
              </a:rPr>
              <a:t>Sindrome di </a:t>
            </a:r>
            <a:r>
              <a:rPr lang="it-IT" sz="1000" dirty="0" err="1">
                <a:solidFill>
                  <a:srgbClr val="1F497D"/>
                </a:solidFill>
              </a:rPr>
              <a:t>Liddle</a:t>
            </a:r>
            <a:endParaRPr lang="it-IT" sz="10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000" dirty="0" err="1">
                <a:solidFill>
                  <a:srgbClr val="1F497D"/>
                </a:solidFill>
              </a:rPr>
              <a:t>Pseudoipoaldoster</a:t>
            </a:r>
            <a:r>
              <a:rPr lang="it-IT" sz="1000" dirty="0">
                <a:solidFill>
                  <a:srgbClr val="1F497D"/>
                </a:solidFill>
              </a:rPr>
              <a:t>.</a:t>
            </a:r>
          </a:p>
          <a:p>
            <a:pPr marL="171450" indent="-171450">
              <a:buFont typeface="Arial"/>
              <a:buChar char="•"/>
            </a:pPr>
            <a:r>
              <a:rPr lang="it-IT" sz="1000" dirty="0" err="1">
                <a:solidFill>
                  <a:srgbClr val="1F497D"/>
                </a:solidFill>
              </a:rPr>
              <a:t>F.Mineralcorticoidi</a:t>
            </a:r>
            <a:endParaRPr lang="it-IT" sz="1000" dirty="0">
              <a:solidFill>
                <a:srgbClr val="1F497D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it-IT" sz="1000" dirty="0">
                <a:solidFill>
                  <a:srgbClr val="1F497D"/>
                </a:solidFill>
              </a:rPr>
              <a:t>Abuso di liquirizia</a:t>
            </a:r>
          </a:p>
          <a:p>
            <a:endParaRPr lang="it-IT" sz="1000" dirty="0">
              <a:solidFill>
                <a:srgbClr val="1F497D"/>
              </a:solidFill>
            </a:endParaRPr>
          </a:p>
        </p:txBody>
      </p:sp>
      <p:sp>
        <p:nvSpPr>
          <p:cNvPr id="124" name="Rettangolo 123"/>
          <p:cNvSpPr/>
          <p:nvPr/>
        </p:nvSpPr>
        <p:spPr>
          <a:xfrm>
            <a:off x="6725377" y="4426796"/>
            <a:ext cx="1375015" cy="433201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it-IT" sz="1100" dirty="0" err="1">
                <a:solidFill>
                  <a:srgbClr val="1F497D"/>
                </a:solidFill>
              </a:rPr>
              <a:t>Iperaldosteronismo</a:t>
            </a:r>
            <a:r>
              <a:rPr lang="it-IT" sz="1100" dirty="0">
                <a:solidFill>
                  <a:srgbClr val="1F497D"/>
                </a:solidFill>
              </a:rPr>
              <a:t> primitivo</a:t>
            </a:r>
          </a:p>
          <a:p>
            <a:endParaRPr lang="it-IT" sz="1100" dirty="0">
              <a:solidFill>
                <a:srgbClr val="1F497D"/>
              </a:solidFill>
            </a:endParaRPr>
          </a:p>
          <a:p>
            <a:endParaRPr lang="it-IT" sz="1100" dirty="0">
              <a:solidFill>
                <a:srgbClr val="1F497D"/>
              </a:solidFill>
            </a:endParaRPr>
          </a:p>
        </p:txBody>
      </p:sp>
      <p:cxnSp>
        <p:nvCxnSpPr>
          <p:cNvPr id="125" name="Connettore 1 124"/>
          <p:cNvCxnSpPr/>
          <p:nvPr/>
        </p:nvCxnSpPr>
        <p:spPr>
          <a:xfrm>
            <a:off x="8289596" y="1916911"/>
            <a:ext cx="9839" cy="1868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Connettore 1 125"/>
          <p:cNvCxnSpPr>
            <a:endCxn id="108" idx="1"/>
          </p:cNvCxnSpPr>
          <p:nvPr/>
        </p:nvCxnSpPr>
        <p:spPr>
          <a:xfrm flipV="1">
            <a:off x="6335972" y="1760263"/>
            <a:ext cx="1241276" cy="1566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onnettore 1 126"/>
          <p:cNvCxnSpPr/>
          <p:nvPr/>
        </p:nvCxnSpPr>
        <p:spPr>
          <a:xfrm>
            <a:off x="8308889" y="1376426"/>
            <a:ext cx="379556" cy="181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onnettore 1 127"/>
          <p:cNvCxnSpPr/>
          <p:nvPr/>
        </p:nvCxnSpPr>
        <p:spPr>
          <a:xfrm>
            <a:off x="8308889" y="2411519"/>
            <a:ext cx="0" cy="1942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Connettore 1 128"/>
          <p:cNvCxnSpPr/>
          <p:nvPr/>
        </p:nvCxnSpPr>
        <p:spPr>
          <a:xfrm flipH="1">
            <a:off x="7334289" y="2919468"/>
            <a:ext cx="532838" cy="218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1 129"/>
          <p:cNvCxnSpPr/>
          <p:nvPr/>
        </p:nvCxnSpPr>
        <p:spPr>
          <a:xfrm>
            <a:off x="8321332" y="2939660"/>
            <a:ext cx="9454" cy="176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Connettore 1 130"/>
          <p:cNvCxnSpPr/>
          <p:nvPr/>
        </p:nvCxnSpPr>
        <p:spPr>
          <a:xfrm>
            <a:off x="8335872" y="3449685"/>
            <a:ext cx="0" cy="1761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onnettore 1 131"/>
          <p:cNvCxnSpPr/>
          <p:nvPr/>
        </p:nvCxnSpPr>
        <p:spPr>
          <a:xfrm flipH="1">
            <a:off x="7152588" y="3398722"/>
            <a:ext cx="94113" cy="227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Connettore 1 132"/>
          <p:cNvCxnSpPr/>
          <p:nvPr/>
        </p:nvCxnSpPr>
        <p:spPr>
          <a:xfrm flipH="1">
            <a:off x="5977015" y="3778172"/>
            <a:ext cx="358957" cy="1188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Connettore 1 133"/>
          <p:cNvCxnSpPr>
            <a:endCxn id="121" idx="0"/>
          </p:cNvCxnSpPr>
          <p:nvPr/>
        </p:nvCxnSpPr>
        <p:spPr>
          <a:xfrm>
            <a:off x="6995445" y="3959839"/>
            <a:ext cx="107060" cy="1245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1 134"/>
          <p:cNvCxnSpPr/>
          <p:nvPr/>
        </p:nvCxnSpPr>
        <p:spPr>
          <a:xfrm flipH="1">
            <a:off x="1962697" y="1376426"/>
            <a:ext cx="142710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Connettore 1 135"/>
          <p:cNvCxnSpPr/>
          <p:nvPr/>
        </p:nvCxnSpPr>
        <p:spPr>
          <a:xfrm flipV="1">
            <a:off x="5005352" y="1361828"/>
            <a:ext cx="1943326" cy="1091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7" name="Diagramma 136"/>
          <p:cNvGraphicFramePr/>
          <p:nvPr>
            <p:extLst>
              <p:ext uri="{D42A27DB-BD31-4B8C-83A1-F6EECF244321}">
                <p14:modId xmlns:p14="http://schemas.microsoft.com/office/powerpoint/2010/main" val="3708532378"/>
              </p:ext>
            </p:extLst>
          </p:nvPr>
        </p:nvGraphicFramePr>
        <p:xfrm>
          <a:off x="264909" y="1215617"/>
          <a:ext cx="1730281" cy="842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cxnSp>
        <p:nvCxnSpPr>
          <p:cNvPr id="139" name="Connettore 1 138"/>
          <p:cNvCxnSpPr/>
          <p:nvPr/>
        </p:nvCxnSpPr>
        <p:spPr>
          <a:xfrm flipH="1">
            <a:off x="2104917" y="1381798"/>
            <a:ext cx="13024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1 139"/>
          <p:cNvCxnSpPr/>
          <p:nvPr/>
        </p:nvCxnSpPr>
        <p:spPr>
          <a:xfrm>
            <a:off x="93530" y="4970044"/>
            <a:ext cx="9050470" cy="4374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CasellaDiTesto 140"/>
          <p:cNvSpPr txBox="1"/>
          <p:nvPr/>
        </p:nvSpPr>
        <p:spPr>
          <a:xfrm>
            <a:off x="264909" y="5000172"/>
            <a:ext cx="97975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TERAPIA</a:t>
            </a:r>
          </a:p>
        </p:txBody>
      </p:sp>
      <p:sp>
        <p:nvSpPr>
          <p:cNvPr id="142" name="CasellaDiTesto 141"/>
          <p:cNvSpPr txBox="1"/>
          <p:nvPr/>
        </p:nvSpPr>
        <p:spPr>
          <a:xfrm>
            <a:off x="264909" y="5358386"/>
            <a:ext cx="2935419" cy="144655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it-IT" sz="1100" dirty="0"/>
              <a:t>Utilizzare </a:t>
            </a:r>
            <a:r>
              <a:rPr lang="it-IT" sz="1100" dirty="0" err="1"/>
              <a:t>KCl</a:t>
            </a:r>
            <a:r>
              <a:rPr lang="it-IT" sz="1100" dirty="0"/>
              <a:t>  sol. N 4  (</a:t>
            </a:r>
            <a:r>
              <a:rPr lang="it-IT" sz="1100" dirty="0" err="1"/>
              <a:t>Fl</a:t>
            </a:r>
            <a:r>
              <a:rPr lang="it-IT" sz="1100" dirty="0"/>
              <a:t> 10 ml, 2mEq/ml) 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 err="1"/>
              <a:t>Vel</a:t>
            </a:r>
            <a:r>
              <a:rPr lang="it-IT" sz="1100" dirty="0"/>
              <a:t>. </a:t>
            </a:r>
            <a:r>
              <a:rPr lang="it-IT" sz="1100" dirty="0" err="1"/>
              <a:t>inf</a:t>
            </a:r>
            <a:r>
              <a:rPr lang="it-IT" sz="1100" dirty="0"/>
              <a:t>. </a:t>
            </a:r>
            <a:r>
              <a:rPr lang="it-IT" sz="1100" dirty="0" err="1"/>
              <a:t>Max</a:t>
            </a:r>
            <a:r>
              <a:rPr lang="it-IT" sz="1100" dirty="0"/>
              <a:t>  0.5 </a:t>
            </a:r>
            <a:r>
              <a:rPr lang="it-IT" sz="1100" dirty="0" err="1"/>
              <a:t>mEq</a:t>
            </a:r>
            <a:r>
              <a:rPr lang="it-IT" sz="1100" dirty="0"/>
              <a:t>/Kg/h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MAI in bolo </a:t>
            </a:r>
            <a:r>
              <a:rPr lang="it-IT" sz="1100" dirty="0" err="1"/>
              <a:t>e.v.</a:t>
            </a:r>
            <a:endParaRPr lang="it-IT" sz="1100" dirty="0"/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Diluizione in SF </a:t>
            </a:r>
            <a:r>
              <a:rPr lang="it-IT" sz="1100" dirty="0" err="1"/>
              <a:t>max</a:t>
            </a:r>
            <a:r>
              <a:rPr lang="it-IT" sz="1100" dirty="0"/>
              <a:t> 40 </a:t>
            </a:r>
            <a:r>
              <a:rPr lang="it-IT" sz="1100" dirty="0" err="1"/>
              <a:t>mEq</a:t>
            </a:r>
            <a:r>
              <a:rPr lang="it-IT" sz="1100" dirty="0"/>
              <a:t>/l 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(60 </a:t>
            </a:r>
            <a:r>
              <a:rPr lang="it-IT" sz="1100" dirty="0" err="1"/>
              <a:t>mEq</a:t>
            </a:r>
            <a:r>
              <a:rPr lang="it-IT" sz="1100" dirty="0"/>
              <a:t>/l in vena centrale)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Infusione </a:t>
            </a:r>
            <a:r>
              <a:rPr lang="it-IT" sz="1100" dirty="0" err="1"/>
              <a:t>KCl</a:t>
            </a:r>
            <a:r>
              <a:rPr lang="it-IT" sz="1100" dirty="0"/>
              <a:t> in 1-2 h con monitoraggio ECG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Valutare altri squilibri </a:t>
            </a:r>
            <a:r>
              <a:rPr lang="it-IT" sz="1100" dirty="0" err="1"/>
              <a:t>idroelettrolitici</a:t>
            </a:r>
            <a:r>
              <a:rPr lang="it-IT" sz="1100" dirty="0"/>
              <a:t> e metabolici</a:t>
            </a:r>
          </a:p>
          <a:p>
            <a:pPr marL="171450" indent="-171450">
              <a:buFont typeface="Arial"/>
              <a:buChar char="•"/>
            </a:pPr>
            <a:r>
              <a:rPr lang="it-IT" sz="1100" dirty="0"/>
              <a:t>Valutare funzione renale e diuresi </a:t>
            </a:r>
          </a:p>
        </p:txBody>
      </p:sp>
      <p:sp>
        <p:nvSpPr>
          <p:cNvPr id="144" name="CasellaDiTesto 143"/>
          <p:cNvSpPr txBox="1"/>
          <p:nvPr/>
        </p:nvSpPr>
        <p:spPr>
          <a:xfrm>
            <a:off x="3308529" y="5120264"/>
            <a:ext cx="1148071" cy="584775"/>
          </a:xfrm>
          <a:prstGeom prst="rect">
            <a:avLst/>
          </a:prstGeom>
          <a:solidFill>
            <a:srgbClr val="92D050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  </a:t>
            </a:r>
            <a:r>
              <a:rPr lang="it-IT" sz="1400" dirty="0"/>
              <a:t>Asintomatica</a:t>
            </a:r>
          </a:p>
          <a:p>
            <a:r>
              <a:rPr lang="it-IT" sz="1400" dirty="0"/>
              <a:t>2.5-3.5 </a:t>
            </a:r>
            <a:r>
              <a:rPr lang="it-IT" sz="1400" dirty="0" err="1"/>
              <a:t>mEq</a:t>
            </a:r>
            <a:r>
              <a:rPr lang="it-IT" sz="1400" dirty="0"/>
              <a:t>/l</a:t>
            </a:r>
          </a:p>
        </p:txBody>
      </p:sp>
      <p:sp>
        <p:nvSpPr>
          <p:cNvPr id="145" name="CasellaDiTesto 144"/>
          <p:cNvSpPr txBox="1"/>
          <p:nvPr/>
        </p:nvSpPr>
        <p:spPr>
          <a:xfrm>
            <a:off x="3135667" y="5823098"/>
            <a:ext cx="1483098" cy="600164"/>
          </a:xfrm>
          <a:prstGeom prst="rect">
            <a:avLst/>
          </a:prstGeom>
          <a:solidFill>
            <a:srgbClr val="92D050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it-IT" sz="1100" dirty="0"/>
              <a:t>  </a:t>
            </a:r>
            <a:r>
              <a:rPr lang="it-IT" sz="1100" b="1" dirty="0" err="1"/>
              <a:t>KCl</a:t>
            </a:r>
            <a:r>
              <a:rPr lang="it-IT" sz="1100" b="1" dirty="0"/>
              <a:t> 1-2 </a:t>
            </a:r>
            <a:r>
              <a:rPr lang="it-IT" sz="1100" b="1" dirty="0" err="1"/>
              <a:t>mEq</a:t>
            </a:r>
            <a:r>
              <a:rPr lang="it-IT" sz="1100" b="1" dirty="0"/>
              <a:t>/Kg/die</a:t>
            </a:r>
          </a:p>
          <a:p>
            <a:r>
              <a:rPr lang="it-IT" sz="1100" dirty="0"/>
              <a:t>2-3 somministrazioni/die</a:t>
            </a:r>
          </a:p>
          <a:p>
            <a:r>
              <a:rPr lang="it-IT" sz="1100" dirty="0"/>
              <a:t> Controllo K dopo 12 h</a:t>
            </a:r>
          </a:p>
        </p:txBody>
      </p:sp>
      <p:sp>
        <p:nvSpPr>
          <p:cNvPr id="147" name="CasellaDiTesto 146"/>
          <p:cNvSpPr txBox="1"/>
          <p:nvPr/>
        </p:nvSpPr>
        <p:spPr>
          <a:xfrm>
            <a:off x="6995445" y="5107894"/>
            <a:ext cx="1979453" cy="52322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  Life </a:t>
            </a:r>
            <a:r>
              <a:rPr lang="it-IT" sz="1400" dirty="0" err="1">
                <a:solidFill>
                  <a:schemeClr val="bg1"/>
                </a:solidFill>
              </a:rPr>
              <a:t>Threatening</a:t>
            </a:r>
            <a:r>
              <a:rPr lang="it-IT" sz="1400" dirty="0">
                <a:solidFill>
                  <a:schemeClr val="bg1"/>
                </a:solidFill>
              </a:rPr>
              <a:t> (Aritmie)</a:t>
            </a:r>
          </a:p>
          <a:p>
            <a:r>
              <a:rPr lang="it-IT" sz="1400" dirty="0">
                <a:solidFill>
                  <a:schemeClr val="bg1"/>
                </a:solidFill>
              </a:rPr>
              <a:t>           K &lt; 2.5mEq/l</a:t>
            </a:r>
          </a:p>
        </p:txBody>
      </p:sp>
      <p:sp>
        <p:nvSpPr>
          <p:cNvPr id="7" name="Rettangolo 6"/>
          <p:cNvSpPr/>
          <p:nvPr/>
        </p:nvSpPr>
        <p:spPr>
          <a:xfrm>
            <a:off x="4693913" y="5747692"/>
            <a:ext cx="2136045" cy="76944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100" b="1" dirty="0" err="1"/>
              <a:t>KCl</a:t>
            </a:r>
            <a:r>
              <a:rPr lang="it-IT" sz="1100" b="1" dirty="0"/>
              <a:t> 40 </a:t>
            </a:r>
            <a:r>
              <a:rPr lang="it-IT" sz="1100" b="1" dirty="0" err="1"/>
              <a:t>mEq</a:t>
            </a:r>
            <a:r>
              <a:rPr lang="it-IT" sz="1100" b="1" dirty="0"/>
              <a:t>/l iv periferica in 24h</a:t>
            </a:r>
          </a:p>
          <a:p>
            <a:pPr>
              <a:buClr>
                <a:schemeClr val="tx1"/>
              </a:buClr>
            </a:pPr>
            <a:r>
              <a:rPr lang="it-IT" sz="1100" dirty="0"/>
              <a:t>        </a:t>
            </a:r>
            <a:r>
              <a:rPr lang="it-IT" sz="1100" dirty="0" err="1"/>
              <a:t>Max</a:t>
            </a:r>
            <a:r>
              <a:rPr lang="it-IT" sz="1100" dirty="0"/>
              <a:t> 60 </a:t>
            </a:r>
            <a:r>
              <a:rPr lang="it-IT" sz="1100" dirty="0" err="1"/>
              <a:t>mEq</a:t>
            </a:r>
            <a:r>
              <a:rPr lang="it-IT" sz="1100" dirty="0"/>
              <a:t>/l in vena centrale</a:t>
            </a:r>
          </a:p>
          <a:p>
            <a:pPr>
              <a:buClr>
                <a:schemeClr val="tx1"/>
              </a:buClr>
            </a:pPr>
            <a:r>
              <a:rPr lang="it-IT" sz="1100" dirty="0"/>
              <a:t>                   Diluizione in SF</a:t>
            </a:r>
          </a:p>
          <a:p>
            <a:pPr>
              <a:buClr>
                <a:schemeClr val="tx1"/>
              </a:buClr>
            </a:pPr>
            <a:r>
              <a:rPr lang="it-IT" sz="1100" dirty="0"/>
              <a:t>           Controllo K dopo 4-6 h</a:t>
            </a:r>
          </a:p>
        </p:txBody>
      </p:sp>
      <p:sp>
        <p:nvSpPr>
          <p:cNvPr id="9" name="Rettangolo 8"/>
          <p:cNvSpPr/>
          <p:nvPr/>
        </p:nvSpPr>
        <p:spPr>
          <a:xfrm>
            <a:off x="6956610" y="5759233"/>
            <a:ext cx="2045269" cy="95410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chemeClr val="bg1"/>
                </a:solidFill>
              </a:rPr>
              <a:t>KCl</a:t>
            </a:r>
            <a:r>
              <a:rPr lang="en-US" sz="1200" dirty="0">
                <a:solidFill>
                  <a:schemeClr val="bg1"/>
                </a:solidFill>
              </a:rPr>
              <a:t>  iv 0.5-1 </a:t>
            </a:r>
            <a:r>
              <a:rPr lang="en-US" sz="1200" dirty="0" err="1">
                <a:solidFill>
                  <a:schemeClr val="bg1"/>
                </a:solidFill>
              </a:rPr>
              <a:t>mEq</a:t>
            </a:r>
            <a:r>
              <a:rPr lang="en-US" sz="1200" dirty="0">
                <a:solidFill>
                  <a:schemeClr val="bg1"/>
                </a:solidFill>
              </a:rPr>
              <a:t>/kg in 1-2h</a:t>
            </a:r>
          </a:p>
          <a:p>
            <a:pPr algn="ctr">
              <a:buClr>
                <a:schemeClr val="tx1"/>
              </a:buClr>
            </a:pPr>
            <a:r>
              <a:rPr lang="en-US" sz="1100" dirty="0">
                <a:solidFill>
                  <a:schemeClr val="bg1"/>
                </a:solidFill>
              </a:rPr>
              <a:t>    </a:t>
            </a:r>
            <a:r>
              <a:rPr lang="en-US" sz="1100" dirty="0" err="1">
                <a:solidFill>
                  <a:schemeClr val="bg1"/>
                </a:solidFill>
              </a:rPr>
              <a:t>Diluizione</a:t>
            </a:r>
            <a:r>
              <a:rPr lang="en-US" sz="1100" dirty="0">
                <a:solidFill>
                  <a:schemeClr val="bg1"/>
                </a:solidFill>
              </a:rPr>
              <a:t> in SF  max 40 </a:t>
            </a:r>
            <a:r>
              <a:rPr lang="en-US" sz="1100" dirty="0" err="1">
                <a:solidFill>
                  <a:schemeClr val="bg1"/>
                </a:solidFill>
              </a:rPr>
              <a:t>mEq</a:t>
            </a:r>
            <a:r>
              <a:rPr lang="en-US" sz="1100" dirty="0">
                <a:solidFill>
                  <a:schemeClr val="bg1"/>
                </a:solidFill>
              </a:rPr>
              <a:t>/l </a:t>
            </a:r>
          </a:p>
          <a:p>
            <a:pPr algn="ctr">
              <a:buClr>
                <a:schemeClr val="tx1"/>
              </a:buClr>
            </a:pPr>
            <a:r>
              <a:rPr lang="en-US" sz="1100" dirty="0" err="1">
                <a:solidFill>
                  <a:schemeClr val="bg1"/>
                </a:solidFill>
              </a:rPr>
              <a:t>Vel</a:t>
            </a:r>
            <a:r>
              <a:rPr lang="en-US" sz="1100" dirty="0">
                <a:solidFill>
                  <a:schemeClr val="bg1"/>
                </a:solidFill>
              </a:rPr>
              <a:t> inf. Max 0.5 </a:t>
            </a:r>
            <a:r>
              <a:rPr lang="en-US" sz="1100" dirty="0" err="1">
                <a:solidFill>
                  <a:schemeClr val="bg1"/>
                </a:solidFill>
              </a:rPr>
              <a:t>mEq</a:t>
            </a:r>
            <a:r>
              <a:rPr lang="en-US" sz="1100" dirty="0">
                <a:solidFill>
                  <a:schemeClr val="bg1"/>
                </a:solidFill>
              </a:rPr>
              <a:t>/kg/h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  </a:t>
            </a:r>
            <a:r>
              <a:rPr lang="en-US" sz="1100" dirty="0" err="1">
                <a:solidFill>
                  <a:schemeClr val="bg1"/>
                </a:solidFill>
              </a:rPr>
              <a:t>Monitoraggio</a:t>
            </a:r>
            <a:r>
              <a:rPr lang="en-US" sz="1100" dirty="0">
                <a:solidFill>
                  <a:schemeClr val="bg1"/>
                </a:solidFill>
              </a:rPr>
              <a:t> ECG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 </a:t>
            </a:r>
            <a:r>
              <a:rPr lang="en-US" sz="1100" dirty="0" err="1">
                <a:solidFill>
                  <a:schemeClr val="bg1"/>
                </a:solidFill>
              </a:rPr>
              <a:t>Controllo</a:t>
            </a:r>
            <a:r>
              <a:rPr lang="en-US" sz="1100" dirty="0">
                <a:solidFill>
                  <a:schemeClr val="bg1"/>
                </a:solidFill>
              </a:rPr>
              <a:t> K </a:t>
            </a:r>
            <a:r>
              <a:rPr lang="en-US" sz="1100" dirty="0" err="1">
                <a:solidFill>
                  <a:schemeClr val="bg1"/>
                </a:solidFill>
              </a:rPr>
              <a:t>dopo</a:t>
            </a:r>
            <a:r>
              <a:rPr lang="en-US" sz="1100" dirty="0">
                <a:solidFill>
                  <a:schemeClr val="bg1"/>
                </a:solidFill>
              </a:rPr>
              <a:t> 2 h</a:t>
            </a:r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 bwMode="auto">
          <a:xfrm>
            <a:off x="4768433" y="5122385"/>
            <a:ext cx="1995354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200" dirty="0"/>
              <a:t>No life </a:t>
            </a:r>
            <a:r>
              <a:rPr lang="it-IT" sz="1200" dirty="0" err="1"/>
              <a:t>Threatening</a:t>
            </a:r>
            <a:r>
              <a:rPr lang="it-IT" sz="1200" dirty="0"/>
              <a:t> (No aritmie)</a:t>
            </a:r>
          </a:p>
          <a:p>
            <a:r>
              <a:rPr lang="it-IT" sz="1200" dirty="0"/>
              <a:t>            K &lt; 2.5 </a:t>
            </a:r>
            <a:r>
              <a:rPr lang="it-IT" sz="1200" dirty="0" err="1"/>
              <a:t>mEq</a:t>
            </a:r>
            <a:r>
              <a:rPr lang="it-IT" sz="1200" dirty="0"/>
              <a:t>/l</a:t>
            </a:r>
          </a:p>
        </p:txBody>
      </p:sp>
      <p:sp>
        <p:nvSpPr>
          <p:cNvPr id="2" name="CasellaDiTesto 1"/>
          <p:cNvSpPr txBox="1"/>
          <p:nvPr/>
        </p:nvSpPr>
        <p:spPr bwMode="auto">
          <a:xfrm>
            <a:off x="3158453" y="1916911"/>
            <a:ext cx="1693477" cy="307777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400" dirty="0"/>
              <a:t>Escludere forma fittizia</a:t>
            </a:r>
          </a:p>
        </p:txBody>
      </p:sp>
      <p:sp>
        <p:nvSpPr>
          <p:cNvPr id="4" name="CasellaDiTesto 3"/>
          <p:cNvSpPr txBox="1"/>
          <p:nvPr/>
        </p:nvSpPr>
        <p:spPr bwMode="auto">
          <a:xfrm>
            <a:off x="498302" y="1294745"/>
            <a:ext cx="154439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K</a:t>
            </a:r>
            <a:r>
              <a:rPr lang="it-IT" sz="1400" baseline="30000" dirty="0">
                <a:solidFill>
                  <a:schemeClr val="bg1"/>
                </a:solidFill>
              </a:rPr>
              <a:t>+</a:t>
            </a:r>
            <a:r>
              <a:rPr lang="it-IT" sz="1400" dirty="0">
                <a:solidFill>
                  <a:schemeClr val="bg1"/>
                </a:solidFill>
              </a:rPr>
              <a:t> urine&lt;20 </a:t>
            </a:r>
            <a:r>
              <a:rPr lang="it-IT" sz="1400" dirty="0" err="1">
                <a:solidFill>
                  <a:schemeClr val="bg1"/>
                </a:solidFill>
              </a:rPr>
              <a:t>mEq</a:t>
            </a:r>
            <a:r>
              <a:rPr lang="it-IT" sz="1400" dirty="0">
                <a:solidFill>
                  <a:schemeClr val="bg1"/>
                </a:solidFill>
              </a:rPr>
              <a:t>/l</a:t>
            </a:r>
          </a:p>
        </p:txBody>
      </p:sp>
    </p:spTree>
    <p:extLst>
      <p:ext uri="{BB962C8B-B14F-4D97-AF65-F5344CB8AC3E}">
        <p14:creationId xmlns:p14="http://schemas.microsoft.com/office/powerpoint/2010/main" val="2087621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99" y="279545"/>
            <a:ext cx="1579563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263" y="169092"/>
            <a:ext cx="1511300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CasellaDiTesto 21"/>
          <p:cNvSpPr txBox="1"/>
          <p:nvPr/>
        </p:nvSpPr>
        <p:spPr bwMode="auto">
          <a:xfrm>
            <a:off x="2871441" y="160159"/>
            <a:ext cx="36427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Università Federico II di Napoli</a:t>
            </a:r>
          </a:p>
          <a:p>
            <a:pPr algn="ctr"/>
            <a:r>
              <a:rPr lang="it-IT" sz="2000" dirty="0"/>
              <a:t>Scuola di Specializzazione di Pediatria</a:t>
            </a:r>
          </a:p>
        </p:txBody>
      </p:sp>
      <p:sp>
        <p:nvSpPr>
          <p:cNvPr id="23" name="CasellaDiTesto 22"/>
          <p:cNvSpPr txBox="1"/>
          <p:nvPr/>
        </p:nvSpPr>
        <p:spPr bwMode="auto">
          <a:xfrm>
            <a:off x="3520205" y="897197"/>
            <a:ext cx="195790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600" b="1" dirty="0"/>
              <a:t> IPERPOTASSIEMIA </a:t>
            </a: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123484" y="2354178"/>
            <a:ext cx="919246" cy="954107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400" dirty="0"/>
              <a:t>NPT</a:t>
            </a:r>
          </a:p>
          <a:p>
            <a:r>
              <a:rPr lang="it-IT" sz="1400" dirty="0"/>
              <a:t>Trasfusioni</a:t>
            </a:r>
          </a:p>
          <a:p>
            <a:r>
              <a:rPr lang="it-IT" sz="1400" dirty="0"/>
              <a:t>ripetute</a:t>
            </a:r>
          </a:p>
          <a:p>
            <a:r>
              <a:rPr lang="it-IT" sz="1400" dirty="0"/>
              <a:t>(Carico </a:t>
            </a:r>
            <a:r>
              <a:rPr lang="it-IT" sz="1400" dirty="0" err="1"/>
              <a:t>os</a:t>
            </a:r>
            <a:r>
              <a:rPr lang="it-IT" sz="1400" dirty="0"/>
              <a:t>)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1130336" y="2354178"/>
            <a:ext cx="1279148" cy="1815882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400" dirty="0"/>
              <a:t>Emolisi</a:t>
            </a:r>
          </a:p>
          <a:p>
            <a:r>
              <a:rPr lang="it-IT" sz="1400" dirty="0" err="1"/>
              <a:t>Rabdomiolisi</a:t>
            </a:r>
            <a:endParaRPr lang="it-IT" sz="1400" dirty="0"/>
          </a:p>
          <a:p>
            <a:r>
              <a:rPr lang="it-IT" sz="1400" dirty="0"/>
              <a:t>S. Lisi tumorale</a:t>
            </a:r>
          </a:p>
          <a:p>
            <a:r>
              <a:rPr lang="it-IT" sz="1400" dirty="0"/>
              <a:t>Necrosi tissutale</a:t>
            </a:r>
          </a:p>
          <a:p>
            <a:r>
              <a:rPr lang="it-IT" sz="1400" dirty="0"/>
              <a:t>Emorragia </a:t>
            </a:r>
            <a:r>
              <a:rPr lang="it-IT" sz="1400" dirty="0" err="1"/>
              <a:t>int</a:t>
            </a:r>
            <a:r>
              <a:rPr lang="it-IT" sz="1400" dirty="0"/>
              <a:t>.</a:t>
            </a:r>
          </a:p>
          <a:p>
            <a:r>
              <a:rPr lang="it-IT" sz="1400" dirty="0" err="1"/>
              <a:t>Iperosm</a:t>
            </a:r>
            <a:r>
              <a:rPr lang="it-IT" sz="1400" dirty="0"/>
              <a:t>. </a:t>
            </a:r>
            <a:r>
              <a:rPr lang="it-IT" sz="1400" dirty="0" err="1"/>
              <a:t>plasm</a:t>
            </a:r>
            <a:endParaRPr lang="it-IT" sz="1400" dirty="0"/>
          </a:p>
          <a:p>
            <a:r>
              <a:rPr lang="it-IT" sz="1400" dirty="0"/>
              <a:t>Paralisi periodica familiare</a:t>
            </a: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7485495" y="2814598"/>
            <a:ext cx="1414170" cy="73866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 dirty="0"/>
              <a:t>Acidosi Metabolica</a:t>
            </a:r>
          </a:p>
          <a:p>
            <a:r>
              <a:rPr lang="it-IT" sz="1400" dirty="0" err="1"/>
              <a:t>Ipoinsulinismo</a:t>
            </a:r>
            <a:endParaRPr lang="it-IT" sz="1400" dirty="0"/>
          </a:p>
          <a:p>
            <a:r>
              <a:rPr lang="it-IT" sz="1400" dirty="0"/>
              <a:t>ß-Bloccanti</a:t>
            </a:r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5289160" y="2343829"/>
            <a:ext cx="1443080" cy="2016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1400" dirty="0"/>
              <a:t>        Cause </a:t>
            </a:r>
          </a:p>
          <a:p>
            <a:r>
              <a:rPr lang="it-IT" sz="1400" dirty="0"/>
              <a:t> endocrinologiche</a:t>
            </a:r>
          </a:p>
          <a:p>
            <a:endParaRPr lang="it-IT" sz="1400" dirty="0"/>
          </a:p>
          <a:p>
            <a:r>
              <a:rPr lang="it-IT" sz="1400" dirty="0" err="1"/>
              <a:t>Ipoaldosteronismo</a:t>
            </a:r>
            <a:endParaRPr lang="it-IT" sz="1400" dirty="0"/>
          </a:p>
          <a:p>
            <a:r>
              <a:rPr lang="it-IT" sz="1400" dirty="0" err="1"/>
              <a:t>Pseudoipolaldost</a:t>
            </a:r>
            <a:r>
              <a:rPr lang="it-IT" sz="1400" dirty="0"/>
              <a:t>. (Tipo I e II)</a:t>
            </a:r>
          </a:p>
          <a:p>
            <a:r>
              <a:rPr lang="it-IT" sz="1400" dirty="0"/>
              <a:t>ICS deficit 21OH</a:t>
            </a:r>
          </a:p>
          <a:p>
            <a:r>
              <a:rPr lang="it-IT" sz="1400" dirty="0" err="1"/>
              <a:t>Insuff</a:t>
            </a:r>
            <a:r>
              <a:rPr lang="it-IT" sz="1400" dirty="0"/>
              <a:t>.  </a:t>
            </a:r>
            <a:r>
              <a:rPr lang="it-IT" sz="1400" dirty="0" err="1"/>
              <a:t>cortico</a:t>
            </a:r>
            <a:r>
              <a:rPr lang="it-IT" sz="1400" dirty="0"/>
              <a:t>-surrenalica</a:t>
            </a:r>
          </a:p>
          <a:p>
            <a:r>
              <a:rPr lang="it-IT" sz="1200" dirty="0"/>
              <a:t>      </a:t>
            </a:r>
          </a:p>
          <a:p>
            <a:endParaRPr lang="it-IT" sz="1200" dirty="0"/>
          </a:p>
          <a:p>
            <a:endParaRPr lang="it-IT" sz="1200" dirty="0">
              <a:solidFill>
                <a:schemeClr val="accent2"/>
              </a:solidFill>
            </a:endParaRPr>
          </a:p>
          <a:p>
            <a:endParaRPr lang="it-IT" sz="1200" dirty="0">
              <a:solidFill>
                <a:schemeClr val="accent2"/>
              </a:solidFill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2486006" y="2276915"/>
            <a:ext cx="1058697" cy="144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/>
              <a:t>     Cause     </a:t>
            </a:r>
          </a:p>
          <a:p>
            <a:r>
              <a:rPr lang="it-IT" sz="1400" dirty="0"/>
              <a:t>Nefrologiche</a:t>
            </a:r>
            <a:endParaRPr lang="it-IT" sz="1600" b="1" dirty="0"/>
          </a:p>
          <a:p>
            <a:endParaRPr lang="it-IT" sz="1600" b="1" dirty="0"/>
          </a:p>
          <a:p>
            <a:r>
              <a:rPr lang="it-IT" sz="1600" b="1" dirty="0"/>
              <a:t>IRA</a:t>
            </a:r>
          </a:p>
          <a:p>
            <a:r>
              <a:rPr lang="it-IT" sz="1200" dirty="0"/>
              <a:t>IRC terminale</a:t>
            </a:r>
          </a:p>
          <a:p>
            <a:r>
              <a:rPr lang="it-IT" sz="1200" dirty="0"/>
              <a:t>VLBW</a:t>
            </a:r>
          </a:p>
          <a:p>
            <a:endParaRPr lang="it-IT" sz="1200" dirty="0"/>
          </a:p>
          <a:p>
            <a:endParaRPr lang="it-IT" sz="1200" dirty="0"/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756164" y="2814598"/>
            <a:ext cx="1292918" cy="14773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 dirty="0"/>
              <a:t>Diuretici </a:t>
            </a:r>
            <a:r>
              <a:rPr lang="it-IT" sz="1400" dirty="0" err="1"/>
              <a:t>risp</a:t>
            </a:r>
            <a:r>
              <a:rPr lang="it-IT" sz="1400" dirty="0"/>
              <a:t>. K</a:t>
            </a:r>
          </a:p>
          <a:p>
            <a:r>
              <a:rPr lang="it-IT" sz="1400" dirty="0"/>
              <a:t>ACE </a:t>
            </a:r>
            <a:r>
              <a:rPr lang="it-IT" sz="1400" dirty="0" err="1"/>
              <a:t>inib</a:t>
            </a:r>
            <a:r>
              <a:rPr lang="it-IT" sz="1400" dirty="0"/>
              <a:t>/</a:t>
            </a:r>
            <a:r>
              <a:rPr lang="it-IT" sz="1400" dirty="0" err="1"/>
              <a:t>sartani</a:t>
            </a:r>
            <a:endParaRPr lang="it-IT" sz="1400" dirty="0"/>
          </a:p>
          <a:p>
            <a:r>
              <a:rPr lang="it-IT" sz="1400" dirty="0"/>
              <a:t>FANS</a:t>
            </a:r>
          </a:p>
          <a:p>
            <a:r>
              <a:rPr lang="it-IT" sz="1200" dirty="0" err="1"/>
              <a:t>Trimetoprim</a:t>
            </a:r>
            <a:endParaRPr lang="it-IT" sz="1200" dirty="0"/>
          </a:p>
          <a:p>
            <a:r>
              <a:rPr lang="it-IT" sz="1200" dirty="0" err="1"/>
              <a:t>Tacrolimus</a:t>
            </a:r>
            <a:endParaRPr lang="it-IT" sz="1200" dirty="0"/>
          </a:p>
          <a:p>
            <a:r>
              <a:rPr lang="it-IT" sz="1200" dirty="0"/>
              <a:t>Ciclosporina</a:t>
            </a:r>
          </a:p>
          <a:p>
            <a:r>
              <a:rPr lang="it-IT" sz="1200" dirty="0"/>
              <a:t>Eparina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7485495" y="1477513"/>
            <a:ext cx="1398437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ttangolo 30"/>
          <p:cNvSpPr/>
          <p:nvPr/>
        </p:nvSpPr>
        <p:spPr>
          <a:xfrm>
            <a:off x="6948264" y="1487026"/>
            <a:ext cx="2737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                 </a:t>
            </a:r>
            <a:r>
              <a:rPr lang="it-IT" dirty="0" err="1"/>
              <a:t>Shift</a:t>
            </a:r>
            <a:r>
              <a:rPr lang="it-IT" dirty="0"/>
              <a:t>                </a:t>
            </a:r>
          </a:p>
          <a:p>
            <a:r>
              <a:rPr lang="it-IT" dirty="0"/>
              <a:t>            Extracellulare</a:t>
            </a:r>
          </a:p>
        </p:txBody>
      </p:sp>
      <p:sp>
        <p:nvSpPr>
          <p:cNvPr id="32" name="Rettangolo 31"/>
          <p:cNvSpPr/>
          <p:nvPr/>
        </p:nvSpPr>
        <p:spPr>
          <a:xfrm>
            <a:off x="236338" y="1369728"/>
            <a:ext cx="185748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/>
          </a:p>
        </p:txBody>
      </p:sp>
      <p:sp>
        <p:nvSpPr>
          <p:cNvPr id="33" name="Rettangolo 32"/>
          <p:cNvSpPr/>
          <p:nvPr/>
        </p:nvSpPr>
        <p:spPr>
          <a:xfrm>
            <a:off x="3694130" y="1453388"/>
            <a:ext cx="141698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200" dirty="0"/>
              <a:t>         </a:t>
            </a:r>
            <a:r>
              <a:rPr lang="it-IT" dirty="0"/>
              <a:t>Ridotta </a:t>
            </a:r>
          </a:p>
          <a:p>
            <a:r>
              <a:rPr lang="it-IT" dirty="0"/>
              <a:t>  Eliminazione</a:t>
            </a:r>
          </a:p>
        </p:txBody>
      </p:sp>
      <p:sp>
        <p:nvSpPr>
          <p:cNvPr id="42" name="CasellaDiTesto 41"/>
          <p:cNvSpPr txBox="1"/>
          <p:nvPr/>
        </p:nvSpPr>
        <p:spPr>
          <a:xfrm>
            <a:off x="236338" y="1380684"/>
            <a:ext cx="1860702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Aumentato Apporto</a:t>
            </a:r>
          </a:p>
        </p:txBody>
      </p:sp>
      <p:sp>
        <p:nvSpPr>
          <p:cNvPr id="5" name="CasellaDiTesto 4"/>
          <p:cNvSpPr txBox="1"/>
          <p:nvPr/>
        </p:nvSpPr>
        <p:spPr bwMode="auto">
          <a:xfrm>
            <a:off x="5712692" y="1440532"/>
            <a:ext cx="1445524" cy="58477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600" dirty="0"/>
              <a:t>Escludere forma </a:t>
            </a:r>
          </a:p>
          <a:p>
            <a:r>
              <a:rPr lang="it-IT" sz="1600" dirty="0"/>
              <a:t>         fittizia</a:t>
            </a:r>
          </a:p>
        </p:txBody>
      </p:sp>
      <p:cxnSp>
        <p:nvCxnSpPr>
          <p:cNvPr id="43" name="Connettore 1 42"/>
          <p:cNvCxnSpPr/>
          <p:nvPr/>
        </p:nvCxnSpPr>
        <p:spPr>
          <a:xfrm flipV="1">
            <a:off x="72979" y="4404845"/>
            <a:ext cx="9071021" cy="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 bwMode="auto">
          <a:xfrm>
            <a:off x="71270" y="4456311"/>
            <a:ext cx="1019831" cy="36933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dirty="0"/>
              <a:t>TERAPIA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7168092" y="4880382"/>
            <a:ext cx="1848583" cy="73866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it-IT" sz="1400" b="1" dirty="0">
                <a:solidFill>
                  <a:schemeClr val="bg1"/>
                </a:solidFill>
              </a:rPr>
              <a:t>Ca Gluconato 10% 0.5</a:t>
            </a:r>
          </a:p>
          <a:p>
            <a:r>
              <a:rPr lang="it-IT" sz="1400" b="1" dirty="0">
                <a:solidFill>
                  <a:schemeClr val="bg1"/>
                </a:solidFill>
              </a:rPr>
              <a:t> ml/kg iv in 5-15 </a:t>
            </a:r>
            <a:r>
              <a:rPr lang="it-IT" sz="1400" b="1" dirty="0" err="1">
                <a:solidFill>
                  <a:schemeClr val="bg1"/>
                </a:solidFill>
              </a:rPr>
              <a:t>min</a:t>
            </a:r>
            <a:endParaRPr lang="it-IT" sz="1400" b="1" dirty="0">
              <a:solidFill>
                <a:schemeClr val="bg1"/>
              </a:solidFill>
            </a:endParaRPr>
          </a:p>
          <a:p>
            <a:r>
              <a:rPr lang="it-IT" sz="1400" b="1" dirty="0">
                <a:solidFill>
                  <a:schemeClr val="bg1"/>
                </a:solidFill>
              </a:rPr>
              <a:t>Ripetibile dopo 5 </a:t>
            </a:r>
            <a:r>
              <a:rPr lang="it-IT" sz="1400" b="1" dirty="0" err="1">
                <a:solidFill>
                  <a:schemeClr val="bg1"/>
                </a:solidFill>
              </a:rPr>
              <a:t>min</a:t>
            </a:r>
            <a:endParaRPr lang="it-IT" sz="1400" b="1" dirty="0">
              <a:solidFill>
                <a:schemeClr val="bg1"/>
              </a:solidFill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2522864" y="5574688"/>
            <a:ext cx="1781944" cy="95410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it-IT" sz="1400" b="1" dirty="0"/>
              <a:t>NaHCO3 1mEq/kg iv</a:t>
            </a:r>
          </a:p>
          <a:p>
            <a:pPr algn="ctr"/>
            <a:r>
              <a:rPr lang="it-IT" sz="1400" dirty="0"/>
              <a:t>Diluito in bidistillata </a:t>
            </a:r>
          </a:p>
          <a:p>
            <a:pPr algn="ctr"/>
            <a:r>
              <a:rPr lang="it-IT" sz="1400" dirty="0"/>
              <a:t>Infusione in 30-60 </a:t>
            </a:r>
            <a:r>
              <a:rPr lang="it-IT" sz="1400" dirty="0" err="1"/>
              <a:t>min</a:t>
            </a:r>
            <a:endParaRPr lang="it-IT" sz="1400" dirty="0"/>
          </a:p>
          <a:p>
            <a:pPr algn="ctr"/>
            <a:r>
              <a:rPr lang="it-IT" sz="1400" dirty="0"/>
              <a:t>Ripetibile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3544703" y="5269936"/>
            <a:ext cx="761747" cy="307777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it-IT" sz="1400" b="1" dirty="0"/>
              <a:t>Acidosi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5733074" y="5373465"/>
            <a:ext cx="1012650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it-IT" sz="1400" b="1" dirty="0"/>
              <a:t>No Acidosi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154968" y="5980220"/>
            <a:ext cx="2129622" cy="523220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it-IT" sz="1400" b="1" dirty="0" err="1"/>
              <a:t>Furosemide</a:t>
            </a:r>
            <a:r>
              <a:rPr lang="it-IT" sz="1400" b="1" dirty="0"/>
              <a:t> 1-2 mg/kg iv </a:t>
            </a:r>
          </a:p>
          <a:p>
            <a:r>
              <a:rPr lang="it-IT" sz="1400" dirty="0"/>
              <a:t>(fino a 5-6 mg/kg in IR)</a:t>
            </a:r>
          </a:p>
        </p:txBody>
      </p:sp>
      <p:sp>
        <p:nvSpPr>
          <p:cNvPr id="49" name="Rettangolo 48"/>
          <p:cNvSpPr/>
          <p:nvPr/>
        </p:nvSpPr>
        <p:spPr>
          <a:xfrm>
            <a:off x="154968" y="5475260"/>
            <a:ext cx="2007636" cy="523220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it-IT" sz="1400" b="1" dirty="0" err="1"/>
              <a:t>Kayekalate</a:t>
            </a:r>
            <a:r>
              <a:rPr lang="it-IT" sz="1400" b="1" dirty="0"/>
              <a:t> 1g/kg/die</a:t>
            </a:r>
          </a:p>
          <a:p>
            <a:r>
              <a:rPr lang="it-IT" sz="1400" dirty="0"/>
              <a:t>per </a:t>
            </a:r>
            <a:r>
              <a:rPr lang="it-IT" sz="1400" dirty="0" err="1"/>
              <a:t>os</a:t>
            </a:r>
            <a:r>
              <a:rPr lang="it-IT" sz="1400" dirty="0"/>
              <a:t> o rettale,  in 2-3 dosi </a:t>
            </a:r>
          </a:p>
        </p:txBody>
      </p:sp>
      <p:sp>
        <p:nvSpPr>
          <p:cNvPr id="51" name="CasellaDiTesto 50"/>
          <p:cNvSpPr txBox="1"/>
          <p:nvPr/>
        </p:nvSpPr>
        <p:spPr>
          <a:xfrm>
            <a:off x="154968" y="6451290"/>
            <a:ext cx="673582" cy="307777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it-IT" sz="1400" b="1" dirty="0"/>
              <a:t>Dialisi</a:t>
            </a:r>
          </a:p>
        </p:txBody>
      </p:sp>
      <p:sp>
        <p:nvSpPr>
          <p:cNvPr id="52" name="CasellaDiTesto 51"/>
          <p:cNvSpPr txBox="1"/>
          <p:nvPr/>
        </p:nvSpPr>
        <p:spPr>
          <a:xfrm>
            <a:off x="165495" y="5188800"/>
            <a:ext cx="1851212" cy="338554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it-IT" sz="1600" b="1" dirty="0"/>
              <a:t>Riduzione del TBK </a:t>
            </a:r>
          </a:p>
        </p:txBody>
      </p:sp>
      <p:sp>
        <p:nvSpPr>
          <p:cNvPr id="56" name="Rettangolo 55"/>
          <p:cNvSpPr/>
          <p:nvPr/>
        </p:nvSpPr>
        <p:spPr>
          <a:xfrm>
            <a:off x="4792682" y="4502477"/>
            <a:ext cx="1277888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it-IT" sz="1200" b="1" dirty="0"/>
              <a:t>    Sintomatica</a:t>
            </a:r>
          </a:p>
          <a:p>
            <a:r>
              <a:rPr lang="it-IT" sz="1200" b="1" dirty="0"/>
              <a:t>ECG nella norma</a:t>
            </a:r>
          </a:p>
          <a:p>
            <a:r>
              <a:rPr lang="it-IT" sz="1200" b="1" dirty="0"/>
              <a:t>    </a:t>
            </a:r>
          </a:p>
        </p:txBody>
      </p:sp>
      <p:sp>
        <p:nvSpPr>
          <p:cNvPr id="57" name="Rettangolo 56"/>
          <p:cNvSpPr/>
          <p:nvPr/>
        </p:nvSpPr>
        <p:spPr>
          <a:xfrm>
            <a:off x="4380163" y="5681241"/>
            <a:ext cx="4110582" cy="46166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it-IT" sz="1200" b="1" dirty="0"/>
              <a:t>Insulina iv 0.1-0.6U/kg/h + glucosio 0.5-1 g/kg/h iv </a:t>
            </a:r>
          </a:p>
          <a:p>
            <a:pPr algn="ctr"/>
            <a:r>
              <a:rPr lang="it-IT" sz="1200" dirty="0"/>
              <a:t>(ovvero 5-10 ml/kg/h  glucosata 10% )</a:t>
            </a:r>
          </a:p>
        </p:txBody>
      </p:sp>
      <p:sp>
        <p:nvSpPr>
          <p:cNvPr id="58" name="Rettangolo 57"/>
          <p:cNvSpPr/>
          <p:nvPr/>
        </p:nvSpPr>
        <p:spPr>
          <a:xfrm>
            <a:off x="1130336" y="4450136"/>
            <a:ext cx="3105760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1400" dirty="0"/>
              <a:t>K &gt; 5,5 </a:t>
            </a:r>
            <a:r>
              <a:rPr lang="it-IT" sz="1400" dirty="0" err="1"/>
              <a:t>mEq</a:t>
            </a:r>
            <a:r>
              <a:rPr lang="it-IT" sz="1400" dirty="0"/>
              <a:t>/l &gt; 1 anno di vita</a:t>
            </a:r>
          </a:p>
          <a:p>
            <a:pPr algn="ctr"/>
            <a:r>
              <a:rPr lang="it-IT" sz="1400" dirty="0"/>
              <a:t>K &gt; 6 </a:t>
            </a:r>
            <a:r>
              <a:rPr lang="it-IT" sz="1400" dirty="0" err="1"/>
              <a:t>mEq</a:t>
            </a:r>
            <a:r>
              <a:rPr lang="it-IT" sz="1400" dirty="0"/>
              <a:t>/l in lattanti e neonati a termine</a:t>
            </a:r>
          </a:p>
          <a:p>
            <a:pPr algn="ctr"/>
            <a:r>
              <a:rPr lang="it-IT" sz="1400" dirty="0"/>
              <a:t>K &gt; 6,5 </a:t>
            </a:r>
            <a:r>
              <a:rPr lang="it-IT" sz="1400" dirty="0" err="1"/>
              <a:t>mEq</a:t>
            </a:r>
            <a:r>
              <a:rPr lang="it-IT" sz="1400" dirty="0"/>
              <a:t>/l in neonati pretermine </a:t>
            </a:r>
          </a:p>
        </p:txBody>
      </p:sp>
      <p:sp>
        <p:nvSpPr>
          <p:cNvPr id="59" name="Rettangolo 58"/>
          <p:cNvSpPr/>
          <p:nvPr/>
        </p:nvSpPr>
        <p:spPr>
          <a:xfrm>
            <a:off x="7445667" y="4567418"/>
            <a:ext cx="1282723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it-IT" sz="1400" b="1" dirty="0">
                <a:solidFill>
                  <a:schemeClr val="bg1"/>
                </a:solidFill>
              </a:rPr>
              <a:t>Anomalie ECG</a:t>
            </a:r>
          </a:p>
        </p:txBody>
      </p:sp>
      <p:cxnSp>
        <p:nvCxnSpPr>
          <p:cNvPr id="70" name="Connettore 1 69"/>
          <p:cNvCxnSpPr/>
          <p:nvPr/>
        </p:nvCxnSpPr>
        <p:spPr>
          <a:xfrm>
            <a:off x="575821" y="1836268"/>
            <a:ext cx="0" cy="4352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1 71"/>
          <p:cNvCxnSpPr/>
          <p:nvPr/>
        </p:nvCxnSpPr>
        <p:spPr>
          <a:xfrm>
            <a:off x="1619672" y="1810191"/>
            <a:ext cx="0" cy="4612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1 75"/>
          <p:cNvCxnSpPr/>
          <p:nvPr/>
        </p:nvCxnSpPr>
        <p:spPr>
          <a:xfrm flipH="1">
            <a:off x="3005302" y="1776553"/>
            <a:ext cx="583097" cy="455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/>
          <p:nvPr/>
        </p:nvCxnSpPr>
        <p:spPr>
          <a:xfrm>
            <a:off x="4355024" y="2182578"/>
            <a:ext cx="0" cy="55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1 88"/>
          <p:cNvCxnSpPr/>
          <p:nvPr/>
        </p:nvCxnSpPr>
        <p:spPr>
          <a:xfrm>
            <a:off x="5163606" y="1719014"/>
            <a:ext cx="569468" cy="570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1 94"/>
          <p:cNvCxnSpPr/>
          <p:nvPr/>
        </p:nvCxnSpPr>
        <p:spPr>
          <a:xfrm>
            <a:off x="8164320" y="2150298"/>
            <a:ext cx="672" cy="608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1 97"/>
          <p:cNvCxnSpPr/>
          <p:nvPr/>
        </p:nvCxnSpPr>
        <p:spPr>
          <a:xfrm flipH="1">
            <a:off x="4349850" y="4914743"/>
            <a:ext cx="386355" cy="290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1 99"/>
          <p:cNvCxnSpPr/>
          <p:nvPr/>
        </p:nvCxnSpPr>
        <p:spPr>
          <a:xfrm>
            <a:off x="6137918" y="4862574"/>
            <a:ext cx="293160" cy="394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/>
          <p:cNvSpPr txBox="1"/>
          <p:nvPr/>
        </p:nvSpPr>
        <p:spPr bwMode="auto">
          <a:xfrm>
            <a:off x="5104087" y="6235847"/>
            <a:ext cx="363625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Beta-Agonisti (</a:t>
            </a:r>
            <a:r>
              <a:rPr lang="it-IT" sz="1400" dirty="0" err="1"/>
              <a:t>albuterolo</a:t>
            </a:r>
            <a:r>
              <a:rPr lang="it-IT" sz="1400" dirty="0"/>
              <a:t>, </a:t>
            </a:r>
            <a:r>
              <a:rPr lang="it-IT" sz="1400" dirty="0" err="1"/>
              <a:t>salbutamolo</a:t>
            </a:r>
            <a:r>
              <a:rPr lang="it-IT" sz="1400" dirty="0"/>
              <a:t>) iv o inalatori </a:t>
            </a:r>
          </a:p>
          <a:p>
            <a:pPr algn="ctr"/>
            <a:r>
              <a:rPr lang="it-IT" sz="1400" dirty="0"/>
              <a:t> possibile supporto alla terapia</a:t>
            </a:r>
          </a:p>
        </p:txBody>
      </p:sp>
    </p:spTree>
    <p:extLst>
      <p:ext uri="{BB962C8B-B14F-4D97-AF65-F5344CB8AC3E}">
        <p14:creationId xmlns:p14="http://schemas.microsoft.com/office/powerpoint/2010/main" val="14796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9"/>
          <p:cNvSpPr>
            <a:spLocks noChangeArrowheads="1"/>
          </p:cNvSpPr>
          <p:nvPr/>
        </p:nvSpPr>
        <p:spPr bwMode="auto">
          <a:xfrm>
            <a:off x="1979613" y="3573463"/>
            <a:ext cx="576262" cy="2303462"/>
          </a:xfrm>
          <a:prstGeom prst="can">
            <a:avLst>
              <a:gd name="adj" fmla="val 99931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dirty="0"/>
              <a:t>  </a:t>
            </a:r>
          </a:p>
        </p:txBody>
      </p:sp>
      <p:sp>
        <p:nvSpPr>
          <p:cNvPr id="4099" name="AutoShape 10"/>
          <p:cNvSpPr>
            <a:spLocks noChangeArrowheads="1"/>
          </p:cNvSpPr>
          <p:nvPr/>
        </p:nvSpPr>
        <p:spPr bwMode="auto">
          <a:xfrm rot="10800000">
            <a:off x="1979613" y="5084763"/>
            <a:ext cx="2232025" cy="1009650"/>
          </a:xfrm>
          <a:custGeom>
            <a:avLst/>
            <a:gdLst>
              <a:gd name="T0" fmla="*/ 1116013 w 21600"/>
              <a:gd name="T1" fmla="*/ 0 h 21600"/>
              <a:gd name="T2" fmla="*/ 279003 w 21600"/>
              <a:gd name="T3" fmla="*/ 504825 h 21600"/>
              <a:gd name="T4" fmla="*/ 1116013 w 21600"/>
              <a:gd name="T5" fmla="*/ 252413 h 21600"/>
              <a:gd name="T6" fmla="*/ 1953022 w 21600"/>
              <a:gd name="T7" fmla="*/ 5048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00" name="AutoShape 11"/>
          <p:cNvSpPr>
            <a:spLocks noChangeArrowheads="1"/>
          </p:cNvSpPr>
          <p:nvPr/>
        </p:nvSpPr>
        <p:spPr bwMode="auto">
          <a:xfrm>
            <a:off x="3635375" y="4365625"/>
            <a:ext cx="576263" cy="1368425"/>
          </a:xfrm>
          <a:prstGeom prst="can">
            <a:avLst>
              <a:gd name="adj" fmla="val 593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01" name="AutoShape 12"/>
          <p:cNvSpPr>
            <a:spLocks noChangeArrowheads="1"/>
          </p:cNvSpPr>
          <p:nvPr/>
        </p:nvSpPr>
        <p:spPr bwMode="auto">
          <a:xfrm>
            <a:off x="3563938" y="2133600"/>
            <a:ext cx="863600" cy="2590800"/>
          </a:xfrm>
          <a:prstGeom prst="can">
            <a:avLst>
              <a:gd name="adj" fmla="val 75000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dirty="0"/>
              <a:t>15-20%</a:t>
            </a:r>
          </a:p>
        </p:txBody>
      </p:sp>
      <p:sp>
        <p:nvSpPr>
          <p:cNvPr id="4102" name="AutoShape 13"/>
          <p:cNvSpPr>
            <a:spLocks noChangeArrowheads="1"/>
          </p:cNvSpPr>
          <p:nvPr/>
        </p:nvSpPr>
        <p:spPr bwMode="auto">
          <a:xfrm>
            <a:off x="1835150" y="1268413"/>
            <a:ext cx="863600" cy="2952750"/>
          </a:xfrm>
          <a:prstGeom prst="can">
            <a:avLst>
              <a:gd name="adj" fmla="val 85478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2000" dirty="0"/>
              <a:t>65-70%</a:t>
            </a:r>
          </a:p>
        </p:txBody>
      </p:sp>
      <p:sp>
        <p:nvSpPr>
          <p:cNvPr id="4103" name="AutoShape 14"/>
          <p:cNvSpPr>
            <a:spLocks noChangeArrowheads="1"/>
          </p:cNvSpPr>
          <p:nvPr/>
        </p:nvSpPr>
        <p:spPr bwMode="auto">
          <a:xfrm rot="10800000">
            <a:off x="900113" y="-1108075"/>
            <a:ext cx="2735262" cy="3168650"/>
          </a:xfrm>
          <a:custGeom>
            <a:avLst/>
            <a:gdLst>
              <a:gd name="T0" fmla="*/ 1367631 w 21600"/>
              <a:gd name="T1" fmla="*/ 0 h 21600"/>
              <a:gd name="T2" fmla="*/ 341908 w 21600"/>
              <a:gd name="T3" fmla="*/ 1584325 h 21600"/>
              <a:gd name="T4" fmla="*/ 1367631 w 21600"/>
              <a:gd name="T5" fmla="*/ 792163 h 21600"/>
              <a:gd name="T6" fmla="*/ 2393354 w 21600"/>
              <a:gd name="T7" fmla="*/ 1584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 sz="2000"/>
          </a:p>
          <a:p>
            <a:pPr algn="ctr"/>
            <a:endParaRPr lang="it-IT" sz="2000"/>
          </a:p>
        </p:txBody>
      </p:sp>
      <p:sp>
        <p:nvSpPr>
          <p:cNvPr id="4104" name="AutoShape 15"/>
          <p:cNvSpPr>
            <a:spLocks noChangeArrowheads="1"/>
          </p:cNvSpPr>
          <p:nvPr/>
        </p:nvSpPr>
        <p:spPr bwMode="auto">
          <a:xfrm>
            <a:off x="3565525" y="1412875"/>
            <a:ext cx="4319588" cy="2282825"/>
          </a:xfrm>
          <a:custGeom>
            <a:avLst/>
            <a:gdLst>
              <a:gd name="T0" fmla="*/ 2159794 w 21600"/>
              <a:gd name="T1" fmla="*/ 0 h 21600"/>
              <a:gd name="T2" fmla="*/ 435558 w 21600"/>
              <a:gd name="T3" fmla="*/ 1144583 h 21600"/>
              <a:gd name="T4" fmla="*/ 2159794 w 21600"/>
              <a:gd name="T5" fmla="*/ 460475 h 21600"/>
              <a:gd name="T6" fmla="*/ 3884030 w 21600"/>
              <a:gd name="T7" fmla="*/ 11445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5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4357" y="10823"/>
                </a:moveTo>
                <a:cubicBezTo>
                  <a:pt x="4357" y="10815"/>
                  <a:pt x="4357" y="10807"/>
                  <a:pt x="4357" y="10800"/>
                </a:cubicBezTo>
                <a:cubicBezTo>
                  <a:pt x="4357" y="7241"/>
                  <a:pt x="7241" y="4357"/>
                  <a:pt x="10800" y="4357"/>
                </a:cubicBezTo>
                <a:cubicBezTo>
                  <a:pt x="14358" y="4357"/>
                  <a:pt x="17243" y="7241"/>
                  <a:pt x="17243" y="10800"/>
                </a:cubicBezTo>
                <a:cubicBezTo>
                  <a:pt x="17243" y="10807"/>
                  <a:pt x="17242" y="10815"/>
                  <a:pt x="17242" y="10823"/>
                </a:cubicBezTo>
                <a:lnTo>
                  <a:pt x="21599" y="10838"/>
                </a:lnTo>
                <a:cubicBezTo>
                  <a:pt x="21599" y="10825"/>
                  <a:pt x="21600" y="10812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12"/>
                  <a:pt x="0" y="10825"/>
                  <a:pt x="0" y="10838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05" name="AutoShape 16"/>
          <p:cNvSpPr>
            <a:spLocks noChangeArrowheads="1"/>
          </p:cNvSpPr>
          <p:nvPr/>
        </p:nvSpPr>
        <p:spPr bwMode="auto">
          <a:xfrm rot="10800000">
            <a:off x="6958094" y="277530"/>
            <a:ext cx="936625" cy="5976664"/>
          </a:xfrm>
          <a:prstGeom prst="can">
            <a:avLst>
              <a:gd name="adj" fmla="val 150075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it-IT" sz="2000"/>
          </a:p>
        </p:txBody>
      </p:sp>
      <p:sp>
        <p:nvSpPr>
          <p:cNvPr id="4106" name="Text Box 19"/>
          <p:cNvSpPr txBox="1">
            <a:spLocks noChangeArrowheads="1"/>
          </p:cNvSpPr>
          <p:nvPr/>
        </p:nvSpPr>
        <p:spPr bwMode="auto">
          <a:xfrm>
            <a:off x="912866" y="3213100"/>
            <a:ext cx="652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TCP</a:t>
            </a:r>
          </a:p>
        </p:txBody>
      </p:sp>
      <p:sp>
        <p:nvSpPr>
          <p:cNvPr id="4107" name="Text Box 20"/>
          <p:cNvSpPr txBox="1">
            <a:spLocks noChangeArrowheads="1"/>
          </p:cNvSpPr>
          <p:nvPr/>
        </p:nvSpPr>
        <p:spPr bwMode="auto">
          <a:xfrm>
            <a:off x="1117609" y="3821053"/>
            <a:ext cx="4411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PL</a:t>
            </a:r>
          </a:p>
        </p:txBody>
      </p:sp>
      <p:sp>
        <p:nvSpPr>
          <p:cNvPr id="4109" name="Text Box 22"/>
          <p:cNvSpPr txBox="1">
            <a:spLocks noChangeArrowheads="1"/>
          </p:cNvSpPr>
          <p:nvPr/>
        </p:nvSpPr>
        <p:spPr bwMode="auto">
          <a:xfrm>
            <a:off x="4670477" y="3495645"/>
            <a:ext cx="5084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AH</a:t>
            </a:r>
          </a:p>
        </p:txBody>
      </p:sp>
      <p:sp>
        <p:nvSpPr>
          <p:cNvPr id="4110" name="Text Box 23"/>
          <p:cNvSpPr txBox="1">
            <a:spLocks noChangeArrowheads="1"/>
          </p:cNvSpPr>
          <p:nvPr/>
        </p:nvSpPr>
        <p:spPr bwMode="auto">
          <a:xfrm>
            <a:off x="4406443" y="988955"/>
            <a:ext cx="700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TCD</a:t>
            </a:r>
          </a:p>
        </p:txBody>
      </p:sp>
      <p:sp>
        <p:nvSpPr>
          <p:cNvPr id="4111" name="Text Box 24"/>
          <p:cNvSpPr txBox="1">
            <a:spLocks noChangeArrowheads="1"/>
          </p:cNvSpPr>
          <p:nvPr/>
        </p:nvSpPr>
        <p:spPr bwMode="auto">
          <a:xfrm>
            <a:off x="8267142" y="1404908"/>
            <a:ext cx="5132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DC</a:t>
            </a:r>
          </a:p>
        </p:txBody>
      </p:sp>
      <p:sp>
        <p:nvSpPr>
          <p:cNvPr id="4114" name="Text Box 27"/>
          <p:cNvSpPr txBox="1">
            <a:spLocks noChangeArrowheads="1"/>
          </p:cNvSpPr>
          <p:nvPr/>
        </p:nvSpPr>
        <p:spPr bwMode="auto">
          <a:xfrm>
            <a:off x="1817851" y="39687"/>
            <a:ext cx="10015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dirty="0"/>
              <a:t>K  filtrato</a:t>
            </a:r>
          </a:p>
          <a:p>
            <a:pPr algn="ctr"/>
            <a:endParaRPr lang="it-IT" dirty="0"/>
          </a:p>
        </p:txBody>
      </p:sp>
      <p:sp>
        <p:nvSpPr>
          <p:cNvPr id="4115" name="Line 28"/>
          <p:cNvSpPr>
            <a:spLocks noChangeShapeType="1"/>
          </p:cNvSpPr>
          <p:nvPr/>
        </p:nvSpPr>
        <p:spPr bwMode="auto">
          <a:xfrm>
            <a:off x="2267744" y="412692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116" name="Text Box 30"/>
          <p:cNvSpPr txBox="1">
            <a:spLocks noChangeArrowheads="1"/>
          </p:cNvSpPr>
          <p:nvPr/>
        </p:nvSpPr>
        <p:spPr bwMode="auto">
          <a:xfrm>
            <a:off x="1957472" y="1604963"/>
            <a:ext cx="722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dirty="0"/>
              <a:t>100%</a:t>
            </a:r>
          </a:p>
        </p:txBody>
      </p:sp>
      <p:sp>
        <p:nvSpPr>
          <p:cNvPr id="4118" name="Text Box 32"/>
          <p:cNvSpPr txBox="1">
            <a:spLocks noChangeArrowheads="1"/>
          </p:cNvSpPr>
          <p:nvPr/>
        </p:nvSpPr>
        <p:spPr bwMode="auto">
          <a:xfrm>
            <a:off x="6973885" y="1647309"/>
            <a:ext cx="9733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10/15%</a:t>
            </a:r>
          </a:p>
        </p:txBody>
      </p:sp>
      <p:sp>
        <p:nvSpPr>
          <p:cNvPr id="4119" name="Text Box 34"/>
          <p:cNvSpPr txBox="1">
            <a:spLocks noChangeArrowheads="1"/>
          </p:cNvSpPr>
          <p:nvPr/>
        </p:nvSpPr>
        <p:spPr bwMode="auto">
          <a:xfrm>
            <a:off x="7235825" y="2565400"/>
            <a:ext cx="560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sz="2000"/>
          </a:p>
        </p:txBody>
      </p:sp>
      <p:sp>
        <p:nvSpPr>
          <p:cNvPr id="4129" name="Text Box 44"/>
          <p:cNvSpPr txBox="1">
            <a:spLocks noChangeArrowheads="1"/>
          </p:cNvSpPr>
          <p:nvPr/>
        </p:nvSpPr>
        <p:spPr bwMode="auto">
          <a:xfrm>
            <a:off x="470336" y="4221163"/>
            <a:ext cx="439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K</a:t>
            </a:r>
            <a:r>
              <a:rPr lang="it-IT" sz="2000" baseline="30000" dirty="0"/>
              <a:t>+</a:t>
            </a:r>
          </a:p>
        </p:txBody>
      </p:sp>
      <p:sp>
        <p:nvSpPr>
          <p:cNvPr id="4130" name="AutoShape 45"/>
          <p:cNvSpPr>
            <a:spLocks noChangeArrowheads="1"/>
          </p:cNvSpPr>
          <p:nvPr/>
        </p:nvSpPr>
        <p:spPr bwMode="auto">
          <a:xfrm>
            <a:off x="566139" y="3963928"/>
            <a:ext cx="504825" cy="257235"/>
          </a:xfrm>
          <a:custGeom>
            <a:avLst/>
            <a:gdLst>
              <a:gd name="T0" fmla="*/ 353518 w 21600"/>
              <a:gd name="T1" fmla="*/ 0 h 21600"/>
              <a:gd name="T2" fmla="*/ 353518 w 21600"/>
              <a:gd name="T3" fmla="*/ 161734 h 21600"/>
              <a:gd name="T4" fmla="*/ 75654 w 21600"/>
              <a:gd name="T5" fmla="*/ 287338 h 21600"/>
              <a:gd name="T6" fmla="*/ 504825 w 21600"/>
              <a:gd name="T7" fmla="*/ 8086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132" name="Line 48"/>
          <p:cNvSpPr>
            <a:spLocks noChangeShapeType="1"/>
          </p:cNvSpPr>
          <p:nvPr/>
        </p:nvSpPr>
        <p:spPr bwMode="auto">
          <a:xfrm flipH="1">
            <a:off x="6510500" y="33209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4133" name="Text Box 49"/>
          <p:cNvSpPr txBox="1">
            <a:spLocks noChangeArrowheads="1"/>
          </p:cNvSpPr>
          <p:nvPr/>
        </p:nvSpPr>
        <p:spPr bwMode="auto">
          <a:xfrm>
            <a:off x="5932488" y="3151057"/>
            <a:ext cx="5132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 K</a:t>
            </a:r>
            <a:r>
              <a:rPr lang="it-IT" sz="2000" baseline="30000" dirty="0"/>
              <a:t>+</a:t>
            </a:r>
          </a:p>
        </p:txBody>
      </p:sp>
      <p:sp>
        <p:nvSpPr>
          <p:cNvPr id="4134" name="Line 50"/>
          <p:cNvSpPr>
            <a:spLocks noChangeShapeType="1"/>
          </p:cNvSpPr>
          <p:nvPr/>
        </p:nvSpPr>
        <p:spPr bwMode="auto">
          <a:xfrm>
            <a:off x="6119812" y="3573462"/>
            <a:ext cx="14549" cy="28797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35" name="Line 51"/>
          <p:cNvSpPr>
            <a:spLocks noChangeShapeType="1"/>
          </p:cNvSpPr>
          <p:nvPr/>
        </p:nvSpPr>
        <p:spPr bwMode="auto">
          <a:xfrm flipH="1">
            <a:off x="647700" y="6453188"/>
            <a:ext cx="5472112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4136" name="Line 52"/>
          <p:cNvSpPr>
            <a:spLocks noChangeShapeType="1"/>
          </p:cNvSpPr>
          <p:nvPr/>
        </p:nvSpPr>
        <p:spPr bwMode="auto">
          <a:xfrm flipV="1">
            <a:off x="627498" y="4724399"/>
            <a:ext cx="0" cy="1728788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" name="CasellaDiTesto 1"/>
          <p:cNvSpPr txBox="1"/>
          <p:nvPr/>
        </p:nvSpPr>
        <p:spPr bwMode="auto">
          <a:xfrm>
            <a:off x="4376936" y="5292150"/>
            <a:ext cx="1537216" cy="584775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600" dirty="0"/>
              <a:t>Diuretici dell’ansa</a:t>
            </a:r>
          </a:p>
          <a:p>
            <a:r>
              <a:rPr lang="it-IT" sz="1600" dirty="0"/>
              <a:t>     (</a:t>
            </a:r>
            <a:r>
              <a:rPr lang="it-IT" sz="1600" dirty="0" err="1"/>
              <a:t>furosemide</a:t>
            </a:r>
            <a:r>
              <a:rPr lang="it-IT" sz="1600" dirty="0"/>
              <a:t>)</a:t>
            </a:r>
          </a:p>
        </p:txBody>
      </p:sp>
      <p:cxnSp>
        <p:nvCxnSpPr>
          <p:cNvPr id="4" name="Connettore 2 3"/>
          <p:cNvCxnSpPr/>
          <p:nvPr/>
        </p:nvCxnSpPr>
        <p:spPr>
          <a:xfrm flipH="1" flipV="1">
            <a:off x="4572000" y="4365625"/>
            <a:ext cx="563297" cy="791345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 bwMode="auto">
          <a:xfrm>
            <a:off x="4658604" y="153084"/>
            <a:ext cx="1945597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dirty="0"/>
              <a:t> </a:t>
            </a:r>
            <a:r>
              <a:rPr lang="it-IT" sz="1600" dirty="0"/>
              <a:t>Aldosterone e diuretici</a:t>
            </a:r>
          </a:p>
          <a:p>
            <a:r>
              <a:rPr lang="it-IT" sz="1600" dirty="0"/>
              <a:t>     risparmiatori di K</a:t>
            </a:r>
          </a:p>
        </p:txBody>
      </p:sp>
      <p:cxnSp>
        <p:nvCxnSpPr>
          <p:cNvPr id="12" name="Connettore 2 11"/>
          <p:cNvCxnSpPr/>
          <p:nvPr/>
        </p:nvCxnSpPr>
        <p:spPr>
          <a:xfrm flipH="1">
            <a:off x="5455874" y="871647"/>
            <a:ext cx="290218" cy="455415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6372225" y="871647"/>
            <a:ext cx="431800" cy="455415"/>
          </a:xfrm>
          <a:prstGeom prst="straightConnector1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 bwMode="auto">
          <a:xfrm>
            <a:off x="4950059" y="2554287"/>
            <a:ext cx="1748620" cy="338554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600" b="1" dirty="0">
                <a:solidFill>
                  <a:schemeClr val="bg1"/>
                </a:solidFill>
              </a:rPr>
              <a:t>Diuretici Tiazidici</a:t>
            </a:r>
          </a:p>
        </p:txBody>
      </p:sp>
      <p:cxnSp>
        <p:nvCxnSpPr>
          <p:cNvPr id="23" name="Connettore 2 22"/>
          <p:cNvCxnSpPr/>
          <p:nvPr/>
        </p:nvCxnSpPr>
        <p:spPr>
          <a:xfrm flipV="1">
            <a:off x="5695936" y="1941513"/>
            <a:ext cx="0" cy="5036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 bwMode="auto">
          <a:xfrm>
            <a:off x="160897" y="2471449"/>
            <a:ext cx="150393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1600" dirty="0"/>
              <a:t>    Inibitori dell’</a:t>
            </a:r>
          </a:p>
          <a:p>
            <a:r>
              <a:rPr lang="it-IT" sz="1600" dirty="0" err="1"/>
              <a:t>anidrasi</a:t>
            </a:r>
            <a:r>
              <a:rPr lang="it-IT" sz="1600" dirty="0"/>
              <a:t> carbonica</a:t>
            </a:r>
          </a:p>
        </p:txBody>
      </p:sp>
      <p:cxnSp>
        <p:nvCxnSpPr>
          <p:cNvPr id="29" name="Connettore 2 28"/>
          <p:cNvCxnSpPr/>
          <p:nvPr/>
        </p:nvCxnSpPr>
        <p:spPr>
          <a:xfrm flipV="1">
            <a:off x="1338182" y="2237423"/>
            <a:ext cx="425738" cy="174041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40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21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4163" y="122262"/>
            <a:ext cx="3591404" cy="64807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 </a:t>
            </a:r>
            <a:r>
              <a:rPr lang="it-IT" b="1" dirty="0" err="1"/>
              <a:t>Iperpotassiemia</a:t>
            </a:r>
            <a:endParaRPr lang="it-IT" b="1" dirty="0"/>
          </a:p>
        </p:txBody>
      </p:sp>
      <p:sp>
        <p:nvSpPr>
          <p:cNvPr id="4" name="Oval 7"/>
          <p:cNvSpPr>
            <a:spLocks noChangeArrowheads="1"/>
          </p:cNvSpPr>
          <p:nvPr/>
        </p:nvSpPr>
        <p:spPr bwMode="auto">
          <a:xfrm>
            <a:off x="1773673" y="2564904"/>
            <a:ext cx="2679576" cy="12192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 b="1" dirty="0"/>
          </a:p>
          <a:p>
            <a:pPr algn="ctr"/>
            <a:r>
              <a:rPr lang="it-IT" b="1" dirty="0"/>
              <a:t>            </a:t>
            </a:r>
          </a:p>
          <a:p>
            <a:pPr algn="ctr"/>
            <a:r>
              <a:rPr lang="it-IT" b="1" dirty="0"/>
              <a:t>         PSEUDOIPERPOTASSIEMIA (FORMA SPURIA)</a:t>
            </a:r>
            <a:endParaRPr lang="it-IT" b="1" baseline="30000" dirty="0"/>
          </a:p>
          <a:p>
            <a:pPr algn="just"/>
            <a:r>
              <a:rPr lang="it-IT" sz="2400" dirty="0"/>
              <a:t>      </a:t>
            </a:r>
            <a:r>
              <a:rPr lang="it-IT" sz="2400" dirty="0" err="1"/>
              <a:t>Venipuntura</a:t>
            </a:r>
            <a:endParaRPr lang="it-IT" sz="2400" dirty="0"/>
          </a:p>
          <a:p>
            <a:pPr algn="just"/>
            <a:r>
              <a:rPr lang="it-IT" sz="2400" dirty="0"/>
              <a:t>   Emolisi in vitro</a:t>
            </a:r>
          </a:p>
          <a:p>
            <a:pPr algn="just"/>
            <a:r>
              <a:rPr lang="it-IT" dirty="0"/>
              <a:t>         Trombocitosi</a:t>
            </a:r>
          </a:p>
          <a:p>
            <a:pPr algn="just"/>
            <a:r>
              <a:rPr lang="it-IT" dirty="0"/>
              <a:t>         Leucocitosi</a:t>
            </a:r>
          </a:p>
          <a:p>
            <a:pPr algn="just"/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6627597" y="4698271"/>
            <a:ext cx="234230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/>
              <a:t>       </a:t>
            </a:r>
            <a:r>
              <a:rPr lang="it-IT" sz="2800" dirty="0"/>
              <a:t>Ridotta </a:t>
            </a:r>
          </a:p>
          <a:p>
            <a:r>
              <a:rPr lang="it-IT" sz="2800" dirty="0"/>
              <a:t>     Eliminazione</a:t>
            </a:r>
          </a:p>
          <a:p>
            <a:r>
              <a:rPr lang="it-IT" sz="3200" dirty="0"/>
              <a:t>     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608424" y="4752692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             </a:t>
            </a:r>
            <a:r>
              <a:rPr lang="it-IT" sz="2800" dirty="0" err="1"/>
              <a:t>Shift</a:t>
            </a:r>
            <a:r>
              <a:rPr lang="it-IT" sz="2800" dirty="0"/>
              <a:t>                </a:t>
            </a:r>
          </a:p>
          <a:p>
            <a:r>
              <a:rPr lang="it-IT" sz="2800" dirty="0"/>
              <a:t>      Extracellulare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396152" y="770334"/>
            <a:ext cx="53922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K &gt; 5,5 </a:t>
            </a:r>
            <a:r>
              <a:rPr lang="it-IT" sz="2400" dirty="0" err="1"/>
              <a:t>mEq</a:t>
            </a:r>
            <a:r>
              <a:rPr lang="it-IT" sz="2400" dirty="0"/>
              <a:t>/l &gt; 1 anno di vita</a:t>
            </a:r>
          </a:p>
          <a:p>
            <a:r>
              <a:rPr lang="it-IT" sz="2400" dirty="0"/>
              <a:t>K &gt; 6 </a:t>
            </a:r>
            <a:r>
              <a:rPr lang="it-IT" sz="2400" dirty="0" err="1"/>
              <a:t>mEq</a:t>
            </a:r>
            <a:r>
              <a:rPr lang="it-IT" sz="2400" dirty="0"/>
              <a:t>/l in lattanti e neonati a termine</a:t>
            </a:r>
          </a:p>
          <a:p>
            <a:r>
              <a:rPr lang="it-IT" sz="2400" dirty="0"/>
              <a:t>K &gt; 6,5 </a:t>
            </a:r>
            <a:r>
              <a:rPr lang="it-IT" sz="2400" dirty="0" err="1"/>
              <a:t>mEq</a:t>
            </a:r>
            <a:r>
              <a:rPr lang="it-IT" sz="2400" dirty="0"/>
              <a:t>/l in neonati pretermine </a:t>
            </a:r>
          </a:p>
          <a:p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967982" y="2348880"/>
            <a:ext cx="4752528" cy="187467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18"/>
          <p:cNvSpPr/>
          <p:nvPr/>
        </p:nvSpPr>
        <p:spPr>
          <a:xfrm>
            <a:off x="4084162" y="4778582"/>
            <a:ext cx="2016223" cy="914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Rettangolo 19"/>
          <p:cNvSpPr/>
          <p:nvPr/>
        </p:nvSpPr>
        <p:spPr>
          <a:xfrm>
            <a:off x="161764" y="4738875"/>
            <a:ext cx="3168351" cy="10926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6804248" y="4752692"/>
            <a:ext cx="2174750" cy="97504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378417" y="4806909"/>
            <a:ext cx="2735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/>
              <a:t>Aumentato apporto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54165" y="5336318"/>
            <a:ext cx="111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Esogeno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011403" y="5335741"/>
            <a:ext cx="1300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Endogeno</a:t>
            </a:r>
          </a:p>
        </p:txBody>
      </p:sp>
      <p:sp>
        <p:nvSpPr>
          <p:cNvPr id="15" name="CasellaDiTesto 14"/>
          <p:cNvSpPr txBox="1"/>
          <p:nvPr/>
        </p:nvSpPr>
        <p:spPr bwMode="auto">
          <a:xfrm>
            <a:off x="5061839" y="5930073"/>
            <a:ext cx="38837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i="1" dirty="0"/>
              <a:t> </a:t>
            </a:r>
            <a:r>
              <a:rPr lang="it-IT" sz="2000" i="1" dirty="0" err="1"/>
              <a:t>Pediatric</a:t>
            </a:r>
            <a:r>
              <a:rPr lang="it-IT" sz="2000" i="1" dirty="0"/>
              <a:t> </a:t>
            </a:r>
            <a:r>
              <a:rPr lang="it-IT" sz="2000" i="1" dirty="0" err="1"/>
              <a:t>Nephrology</a:t>
            </a:r>
            <a:r>
              <a:rPr lang="it-IT" sz="2000" i="1" dirty="0"/>
              <a:t> 2017, </a:t>
            </a:r>
            <a:r>
              <a:rPr lang="it-IT" i="1" dirty="0"/>
              <a:t>32:2037-2049</a:t>
            </a:r>
          </a:p>
          <a:p>
            <a:r>
              <a:rPr lang="it-IT" sz="2000" i="1" dirty="0"/>
              <a:t> Pediatria di Nelson 19a Edizione</a:t>
            </a:r>
          </a:p>
        </p:txBody>
      </p:sp>
      <p:sp>
        <p:nvSpPr>
          <p:cNvPr id="10" name="CasellaDiTesto 9"/>
          <p:cNvSpPr txBox="1"/>
          <p:nvPr/>
        </p:nvSpPr>
        <p:spPr bwMode="auto">
          <a:xfrm>
            <a:off x="5939653" y="2473078"/>
            <a:ext cx="307725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Raccogliere un campione di sangue</a:t>
            </a:r>
          </a:p>
          <a:p>
            <a:pPr algn="ctr"/>
            <a:r>
              <a:rPr lang="it-IT" dirty="0"/>
              <a:t> in provetta da siero ed in provetta </a:t>
            </a:r>
          </a:p>
          <a:p>
            <a:pPr algn="ctr"/>
            <a:r>
              <a:rPr lang="it-IT" dirty="0"/>
              <a:t>  da plasma con eparina,</a:t>
            </a:r>
          </a:p>
          <a:p>
            <a:pPr algn="ctr"/>
            <a:r>
              <a:rPr lang="it-IT" dirty="0"/>
              <a:t> quest’ultima darà un valore</a:t>
            </a:r>
          </a:p>
          <a:p>
            <a:pPr algn="ctr"/>
            <a:r>
              <a:rPr lang="it-IT" dirty="0"/>
              <a:t> di K normale</a:t>
            </a:r>
          </a:p>
        </p:txBody>
      </p:sp>
    </p:spTree>
    <p:extLst>
      <p:ext uri="{BB962C8B-B14F-4D97-AF65-F5344CB8AC3E}">
        <p14:creationId xmlns:p14="http://schemas.microsoft.com/office/powerpoint/2010/main" val="162866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4" grpId="0" animBg="1"/>
      <p:bldP spid="19" grpId="0" animBg="1"/>
      <p:bldP spid="20" grpId="0" animBg="1"/>
      <p:bldP spid="21" grpId="0" animBg="1"/>
      <p:bldP spid="3" grpId="0"/>
      <p:bldP spid="5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987824" y="188640"/>
            <a:ext cx="3384376" cy="634082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it-IT" b="1" dirty="0" err="1"/>
              <a:t>Iperpotassiemia</a:t>
            </a:r>
            <a:endParaRPr lang="it-IT" b="1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37361" y="2233237"/>
            <a:ext cx="1239842" cy="1323439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/>
              <a:t>NPT</a:t>
            </a:r>
          </a:p>
          <a:p>
            <a:r>
              <a:rPr lang="it-IT" sz="2000" dirty="0"/>
              <a:t>Trasfusioni</a:t>
            </a:r>
          </a:p>
          <a:p>
            <a:r>
              <a:rPr lang="it-IT" sz="2000" dirty="0"/>
              <a:t>ripetute</a:t>
            </a:r>
          </a:p>
          <a:p>
            <a:r>
              <a:rPr lang="it-IT" sz="2000" dirty="0"/>
              <a:t>(Carico </a:t>
            </a:r>
            <a:r>
              <a:rPr lang="it-IT" sz="2000" dirty="0" err="1"/>
              <a:t>os</a:t>
            </a:r>
            <a:r>
              <a:rPr lang="it-IT" sz="2000" dirty="0"/>
              <a:t>)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473956" y="2254958"/>
            <a:ext cx="1779063" cy="255454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/>
              <a:t>Emolisi</a:t>
            </a:r>
          </a:p>
          <a:p>
            <a:r>
              <a:rPr lang="it-IT" sz="2000" dirty="0" err="1"/>
              <a:t>Rabdomiolisi</a:t>
            </a:r>
            <a:endParaRPr lang="it-IT" sz="2000" dirty="0"/>
          </a:p>
          <a:p>
            <a:r>
              <a:rPr lang="it-IT" sz="2000" dirty="0"/>
              <a:t>S. Lisi tumorale</a:t>
            </a:r>
          </a:p>
          <a:p>
            <a:r>
              <a:rPr lang="it-IT" sz="2000" dirty="0"/>
              <a:t>Necrosi tissutale</a:t>
            </a:r>
          </a:p>
          <a:p>
            <a:r>
              <a:rPr lang="it-IT" sz="2000" dirty="0"/>
              <a:t>Emorragia </a:t>
            </a:r>
            <a:r>
              <a:rPr lang="it-IT" sz="2000" dirty="0" err="1"/>
              <a:t>int</a:t>
            </a:r>
            <a:r>
              <a:rPr lang="it-IT" sz="2000" dirty="0"/>
              <a:t>.</a:t>
            </a:r>
          </a:p>
          <a:p>
            <a:r>
              <a:rPr lang="it-IT" sz="2000" dirty="0" err="1"/>
              <a:t>Iperosm</a:t>
            </a:r>
            <a:r>
              <a:rPr lang="it-IT" sz="2000" dirty="0"/>
              <a:t>. </a:t>
            </a:r>
            <a:r>
              <a:rPr lang="it-IT" sz="2000" dirty="0" err="1"/>
              <a:t>plasm</a:t>
            </a:r>
            <a:endParaRPr lang="it-IT" sz="2000" dirty="0"/>
          </a:p>
          <a:p>
            <a:r>
              <a:rPr lang="it-IT" sz="2000" dirty="0"/>
              <a:t>Paralisi periodica </a:t>
            </a:r>
            <a:r>
              <a:rPr lang="it-IT" sz="2000" dirty="0" err="1"/>
              <a:t>iperk</a:t>
            </a:r>
            <a:r>
              <a:rPr lang="it-IT" sz="2000" dirty="0"/>
              <a:t>.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6861538" y="2616921"/>
            <a:ext cx="1941557" cy="1015663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Acidosi Metabolica</a:t>
            </a:r>
          </a:p>
          <a:p>
            <a:r>
              <a:rPr lang="it-IT" sz="2000" dirty="0" err="1"/>
              <a:t>Ipoinsulinismo</a:t>
            </a:r>
            <a:endParaRPr lang="it-IT" sz="2000" dirty="0"/>
          </a:p>
          <a:p>
            <a:r>
              <a:rPr lang="it-IT" sz="2000" dirty="0"/>
              <a:t>ß-Bloccanti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5580112" y="4036025"/>
            <a:ext cx="2952000" cy="22320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/>
              <a:t>                  Cause </a:t>
            </a:r>
          </a:p>
          <a:p>
            <a:r>
              <a:rPr lang="it-IT" sz="2000" dirty="0"/>
              <a:t>          endocrinologiche</a:t>
            </a:r>
          </a:p>
          <a:p>
            <a:endParaRPr lang="it-IT" sz="2000" dirty="0"/>
          </a:p>
          <a:p>
            <a:r>
              <a:rPr lang="it-IT" sz="2000" dirty="0" err="1"/>
              <a:t>Ipoaldosteronismo</a:t>
            </a:r>
            <a:r>
              <a:rPr lang="it-IT" sz="2000" dirty="0"/>
              <a:t> (</a:t>
            </a:r>
            <a:r>
              <a:rPr lang="it-IT" sz="2000" u="sng" dirty="0"/>
              <a:t>Na   K   </a:t>
            </a:r>
            <a:r>
              <a:rPr lang="it-IT" sz="2000" dirty="0"/>
              <a:t>)</a:t>
            </a:r>
          </a:p>
          <a:p>
            <a:r>
              <a:rPr lang="it-IT" sz="2000" dirty="0" err="1"/>
              <a:t>Pseudoipolaldost</a:t>
            </a:r>
            <a:r>
              <a:rPr lang="it-IT" sz="2000" dirty="0"/>
              <a:t>. (Tipo I e II)</a:t>
            </a:r>
          </a:p>
          <a:p>
            <a:r>
              <a:rPr lang="it-IT" sz="2000" dirty="0"/>
              <a:t>ICS deficit 21 </a:t>
            </a:r>
            <a:r>
              <a:rPr lang="it-IT" sz="2000" dirty="0" err="1"/>
              <a:t>idrossilasi</a:t>
            </a:r>
            <a:endParaRPr lang="it-IT" sz="2000" dirty="0"/>
          </a:p>
          <a:p>
            <a:r>
              <a:rPr lang="it-IT" sz="2000" dirty="0" err="1"/>
              <a:t>Insuff</a:t>
            </a:r>
            <a:r>
              <a:rPr lang="it-IT" sz="2000" dirty="0"/>
              <a:t>.  </a:t>
            </a:r>
            <a:r>
              <a:rPr lang="it-IT" sz="2000" dirty="0" err="1"/>
              <a:t>cortico</a:t>
            </a:r>
            <a:r>
              <a:rPr lang="it-IT" sz="2000" dirty="0"/>
              <a:t>-surrenalica</a:t>
            </a:r>
          </a:p>
          <a:p>
            <a:r>
              <a:rPr lang="it-IT" dirty="0"/>
              <a:t>      </a:t>
            </a:r>
          </a:p>
          <a:p>
            <a:endParaRPr lang="it-IT" dirty="0"/>
          </a:p>
          <a:p>
            <a:endParaRPr lang="it-IT" dirty="0">
              <a:solidFill>
                <a:schemeClr val="accent2"/>
              </a:solidFill>
            </a:endParaRPr>
          </a:p>
          <a:p>
            <a:endParaRPr lang="it-IT" dirty="0">
              <a:solidFill>
                <a:schemeClr val="accent2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439797" y="2370817"/>
            <a:ext cx="1373664" cy="1620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     Cause     nefrologiche</a:t>
            </a:r>
          </a:p>
          <a:p>
            <a:r>
              <a:rPr lang="it-IT" sz="2400" b="1" dirty="0"/>
              <a:t>IRA</a:t>
            </a:r>
          </a:p>
          <a:p>
            <a:r>
              <a:rPr lang="it-IT" dirty="0"/>
              <a:t>IRC terminale</a:t>
            </a:r>
          </a:p>
          <a:p>
            <a:r>
              <a:rPr lang="it-IT" dirty="0"/>
              <a:t>VLBW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3546767" y="4530365"/>
            <a:ext cx="1764714" cy="2123658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000" dirty="0"/>
              <a:t>Diuretici </a:t>
            </a:r>
            <a:r>
              <a:rPr lang="it-IT" sz="2000" dirty="0" err="1"/>
              <a:t>risp</a:t>
            </a:r>
            <a:r>
              <a:rPr lang="it-IT" sz="2000" dirty="0"/>
              <a:t>. K</a:t>
            </a:r>
          </a:p>
          <a:p>
            <a:r>
              <a:rPr lang="it-IT" sz="2000" dirty="0"/>
              <a:t>ACE </a:t>
            </a:r>
            <a:r>
              <a:rPr lang="it-IT" sz="2000" dirty="0" err="1"/>
              <a:t>inib</a:t>
            </a:r>
            <a:r>
              <a:rPr lang="it-IT" sz="2000" dirty="0"/>
              <a:t>/</a:t>
            </a:r>
            <a:r>
              <a:rPr lang="it-IT" sz="2000" dirty="0" err="1"/>
              <a:t>sartani</a:t>
            </a:r>
            <a:endParaRPr lang="it-IT" sz="2000" dirty="0"/>
          </a:p>
          <a:p>
            <a:r>
              <a:rPr lang="it-IT" sz="2000" dirty="0"/>
              <a:t>FANS</a:t>
            </a:r>
          </a:p>
          <a:p>
            <a:r>
              <a:rPr lang="it-IT" dirty="0" err="1"/>
              <a:t>Trimetoprim</a:t>
            </a:r>
            <a:endParaRPr lang="it-IT" dirty="0"/>
          </a:p>
          <a:p>
            <a:r>
              <a:rPr lang="it-IT" dirty="0" err="1"/>
              <a:t>Tacrolimus</a:t>
            </a:r>
            <a:endParaRPr lang="it-IT" dirty="0"/>
          </a:p>
          <a:p>
            <a:r>
              <a:rPr lang="it-IT" dirty="0"/>
              <a:t>Ciclosporina</a:t>
            </a:r>
          </a:p>
          <a:p>
            <a:r>
              <a:rPr lang="it-IT" dirty="0"/>
              <a:t>Eparina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6734845" y="1016757"/>
            <a:ext cx="2194945" cy="91440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6226156" y="1008395"/>
            <a:ext cx="27371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                      </a:t>
            </a:r>
            <a:r>
              <a:rPr lang="it-IT" sz="2800" dirty="0" err="1"/>
              <a:t>Shift</a:t>
            </a:r>
            <a:r>
              <a:rPr lang="it-IT" sz="2800" dirty="0"/>
              <a:t>                </a:t>
            </a:r>
          </a:p>
          <a:p>
            <a:r>
              <a:rPr lang="it-IT" sz="2800" dirty="0"/>
              <a:t>        Extracellulare</a:t>
            </a:r>
          </a:p>
        </p:txBody>
      </p:sp>
      <p:sp>
        <p:nvSpPr>
          <p:cNvPr id="4" name="Rettangolo 3"/>
          <p:cNvSpPr/>
          <p:nvPr/>
        </p:nvSpPr>
        <p:spPr>
          <a:xfrm>
            <a:off x="437671" y="1011741"/>
            <a:ext cx="2766177" cy="5282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4067944" y="954002"/>
            <a:ext cx="1862128" cy="95410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it-IT" dirty="0"/>
              <a:t>       </a:t>
            </a:r>
            <a:r>
              <a:rPr lang="it-IT" sz="2800" dirty="0"/>
              <a:t>Ridotta </a:t>
            </a:r>
          </a:p>
          <a:p>
            <a:r>
              <a:rPr lang="it-IT" sz="2800" dirty="0"/>
              <a:t>Eliminazione</a:t>
            </a:r>
          </a:p>
        </p:txBody>
      </p:sp>
      <p:cxnSp>
        <p:nvCxnSpPr>
          <p:cNvPr id="17" name="Connettore 2 16"/>
          <p:cNvCxnSpPr/>
          <p:nvPr/>
        </p:nvCxnSpPr>
        <p:spPr>
          <a:xfrm>
            <a:off x="1035030" y="1664127"/>
            <a:ext cx="0" cy="457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2295156" y="1694666"/>
            <a:ext cx="0" cy="4268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>
            <a:off x="4429124" y="2007032"/>
            <a:ext cx="384336" cy="287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/>
          <p:nvPr/>
        </p:nvCxnSpPr>
        <p:spPr>
          <a:xfrm>
            <a:off x="5751066" y="2151104"/>
            <a:ext cx="358012" cy="1731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/>
          <p:nvPr/>
        </p:nvCxnSpPr>
        <p:spPr>
          <a:xfrm>
            <a:off x="7832317" y="2068789"/>
            <a:ext cx="0" cy="457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2 88"/>
          <p:cNvCxnSpPr/>
          <p:nvPr/>
        </p:nvCxnSpPr>
        <p:spPr>
          <a:xfrm flipH="1">
            <a:off x="5244170" y="2016972"/>
            <a:ext cx="36004" cy="23305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425857" y="1011741"/>
            <a:ext cx="2789803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it-IT" sz="2800" dirty="0"/>
              <a:t>Aumentato Apporto</a:t>
            </a:r>
          </a:p>
        </p:txBody>
      </p:sp>
      <p:cxnSp>
        <p:nvCxnSpPr>
          <p:cNvPr id="13" name="Connettore 2 12"/>
          <p:cNvCxnSpPr/>
          <p:nvPr/>
        </p:nvCxnSpPr>
        <p:spPr>
          <a:xfrm>
            <a:off x="7832317" y="4955305"/>
            <a:ext cx="0" cy="2548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 flipV="1">
            <a:off x="8165366" y="4960321"/>
            <a:ext cx="0" cy="2548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tangolo 9"/>
          <p:cNvSpPr/>
          <p:nvPr/>
        </p:nvSpPr>
        <p:spPr>
          <a:xfrm>
            <a:off x="35487" y="6007692"/>
            <a:ext cx="3570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314752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2" grpId="0" animBg="1"/>
      <p:bldP spid="14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048772" y="476672"/>
            <a:ext cx="49721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dirty="0">
                <a:solidFill>
                  <a:srgbClr val="FF3399"/>
                </a:solidFill>
              </a:rPr>
              <a:t>   </a:t>
            </a:r>
            <a:r>
              <a:rPr lang="it-IT" sz="2800" b="1" dirty="0"/>
              <a:t>IPERPOTASSIEMIA CLINICA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51520" y="1772816"/>
            <a:ext cx="255012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dirty="0"/>
              <a:t>IPOSTENIA </a:t>
            </a:r>
          </a:p>
          <a:p>
            <a:endParaRPr lang="it-IT" sz="2400" dirty="0"/>
          </a:p>
          <a:p>
            <a:r>
              <a:rPr lang="it-IT" sz="2400" dirty="0"/>
              <a:t>PARALISI FLACCIDA</a:t>
            </a:r>
          </a:p>
          <a:p>
            <a:endParaRPr lang="it-IT" sz="2400" dirty="0"/>
          </a:p>
          <a:p>
            <a:r>
              <a:rPr lang="it-IT" sz="2400" dirty="0"/>
              <a:t>PARESTESIE</a:t>
            </a:r>
          </a:p>
          <a:p>
            <a:endParaRPr lang="it-IT" sz="2400" dirty="0">
              <a:solidFill>
                <a:schemeClr val="accent2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615018" y="1268760"/>
            <a:ext cx="3956931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dirty="0"/>
              <a:t>       </a:t>
            </a:r>
          </a:p>
          <a:p>
            <a:r>
              <a:rPr lang="it-IT" sz="2400" b="1" dirty="0"/>
              <a:t>       ARITMIE CARDIACHE</a:t>
            </a:r>
          </a:p>
          <a:p>
            <a:endParaRPr lang="it-IT" sz="2400" dirty="0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400" dirty="0"/>
              <a:t>T alta «a tenda»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endParaRPr lang="it-IT" sz="2400" dirty="0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400" dirty="0"/>
              <a:t>Sovra/</a:t>
            </a:r>
            <a:r>
              <a:rPr lang="it-IT" sz="2400" dirty="0" err="1"/>
              <a:t>sottoslivellamento</a:t>
            </a:r>
            <a:r>
              <a:rPr lang="it-IT" sz="2400" dirty="0"/>
              <a:t> ST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endParaRPr lang="it-IT" sz="2400" dirty="0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400" dirty="0"/>
              <a:t>PR e QT allungati 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endParaRPr lang="it-IT" sz="2400" dirty="0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400" dirty="0"/>
              <a:t>Scomparsa onda  P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endParaRPr lang="it-IT" sz="2400" dirty="0"/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it-IT" sz="2400" dirty="0"/>
              <a:t>Slargamento QRS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endParaRPr lang="it-IT" dirty="0"/>
          </a:p>
          <a:p>
            <a:endParaRPr lang="it-IT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93096"/>
            <a:ext cx="3528392" cy="22322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44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 bwMode="auto">
          <a:xfrm>
            <a:off x="2004351" y="370720"/>
            <a:ext cx="57739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b="1" dirty="0"/>
              <a:t>IPERPOTASSIEMIA TERAPIA: CONSIDERAZIONI 1</a:t>
            </a:r>
          </a:p>
        </p:txBody>
      </p:sp>
      <p:sp>
        <p:nvSpPr>
          <p:cNvPr id="3" name="CasellaDiTesto 2"/>
          <p:cNvSpPr txBox="1"/>
          <p:nvPr/>
        </p:nvSpPr>
        <p:spPr bwMode="auto">
          <a:xfrm>
            <a:off x="322352" y="1610085"/>
            <a:ext cx="423487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just"/>
            <a:r>
              <a:rPr lang="it-IT" sz="2000" dirty="0"/>
              <a:t>                 Farmaci d’ emergenza</a:t>
            </a:r>
          </a:p>
          <a:p>
            <a:pPr algn="just"/>
            <a:r>
              <a:rPr lang="it-IT" sz="2000" dirty="0"/>
              <a:t>Non riducono il Potassio corporeo</a:t>
            </a:r>
          </a:p>
          <a:p>
            <a:pPr algn="just"/>
            <a:r>
              <a:rPr lang="it-IT" sz="2000" dirty="0"/>
              <a:t>Agiscono mediante </a:t>
            </a:r>
            <a:r>
              <a:rPr lang="it-IT" sz="2000" dirty="0" err="1"/>
              <a:t>shift</a:t>
            </a:r>
            <a:r>
              <a:rPr lang="it-IT" sz="2000" dirty="0"/>
              <a:t> intracellulare del K</a:t>
            </a:r>
          </a:p>
          <a:p>
            <a:pPr algn="just"/>
            <a:r>
              <a:rPr lang="it-IT" sz="2000" dirty="0"/>
              <a:t>Rapidi, ma </a:t>
            </a:r>
            <a:r>
              <a:rPr lang="it-IT" sz="2000" u="sng" dirty="0"/>
              <a:t>effetto transitorio</a:t>
            </a:r>
          </a:p>
        </p:txBody>
      </p:sp>
      <p:sp>
        <p:nvSpPr>
          <p:cNvPr id="4" name="CasellaDiTesto 3"/>
          <p:cNvSpPr txBox="1"/>
          <p:nvPr/>
        </p:nvSpPr>
        <p:spPr bwMode="auto">
          <a:xfrm>
            <a:off x="5363875" y="1908611"/>
            <a:ext cx="349454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dirty="0"/>
              <a:t>Farmaci che riducono il K corporeo</a:t>
            </a:r>
          </a:p>
          <a:p>
            <a:r>
              <a:rPr lang="it-IT" sz="2000" dirty="0"/>
              <a:t>Lenti per l’emergenza</a:t>
            </a:r>
          </a:p>
        </p:txBody>
      </p:sp>
      <p:sp>
        <p:nvSpPr>
          <p:cNvPr id="7" name="CasellaDiTesto 6"/>
          <p:cNvSpPr txBox="1"/>
          <p:nvPr/>
        </p:nvSpPr>
        <p:spPr bwMode="auto">
          <a:xfrm>
            <a:off x="1384148" y="3216751"/>
            <a:ext cx="2287806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Ca Gluconato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Insulina + glucosio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Bicarbonato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(Beta-agonisti) </a:t>
            </a:r>
          </a:p>
        </p:txBody>
      </p:sp>
      <p:sp>
        <p:nvSpPr>
          <p:cNvPr id="8" name="CasellaDiTesto 7"/>
          <p:cNvSpPr txBox="1"/>
          <p:nvPr/>
        </p:nvSpPr>
        <p:spPr bwMode="auto">
          <a:xfrm>
            <a:off x="5495467" y="3196213"/>
            <a:ext cx="3475439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Na polistirene (</a:t>
            </a:r>
            <a:r>
              <a:rPr lang="it-IT" sz="2000" dirty="0" err="1"/>
              <a:t>Kayexalate</a:t>
            </a:r>
            <a:r>
              <a:rPr lang="it-IT" sz="2000" dirty="0"/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Diuretici dell’ansa (</a:t>
            </a:r>
            <a:r>
              <a:rPr lang="it-IT" sz="2000" dirty="0" err="1"/>
              <a:t>furosemide</a:t>
            </a:r>
            <a:r>
              <a:rPr lang="it-IT" sz="2000" dirty="0"/>
              <a:t>)</a:t>
            </a:r>
          </a:p>
          <a:p>
            <a:r>
              <a:rPr lang="it-IT" sz="2000" dirty="0"/>
              <a:t>      o tiazidici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/>
              <a:t>Dialisi</a:t>
            </a:r>
          </a:p>
        </p:txBody>
      </p:sp>
      <p:sp>
        <p:nvSpPr>
          <p:cNvPr id="11" name="CasellaDiTesto 10"/>
          <p:cNvSpPr txBox="1"/>
          <p:nvPr/>
        </p:nvSpPr>
        <p:spPr bwMode="auto">
          <a:xfrm>
            <a:off x="3497104" y="996697"/>
            <a:ext cx="263219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dirty="0"/>
              <a:t> Opportunità Terapeutiche</a:t>
            </a:r>
          </a:p>
        </p:txBody>
      </p:sp>
      <p:sp>
        <p:nvSpPr>
          <p:cNvPr id="14" name="CasellaDiTesto 13"/>
          <p:cNvSpPr txBox="1"/>
          <p:nvPr/>
        </p:nvSpPr>
        <p:spPr bwMode="auto">
          <a:xfrm>
            <a:off x="450432" y="5733256"/>
            <a:ext cx="821359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La terapia che riduce il K corporeo va sempre associata a quella della fase di emergenza,</a:t>
            </a:r>
          </a:p>
          <a:p>
            <a:pPr algn="ctr"/>
            <a:r>
              <a:rPr lang="it-IT" sz="2000" dirty="0"/>
              <a:t>SOPRATTUTTO NEL PAZIENTE OLIGO-ANURICO</a:t>
            </a:r>
          </a:p>
        </p:txBody>
      </p:sp>
      <p:sp>
        <p:nvSpPr>
          <p:cNvPr id="15" name="CasellaDiTesto 14"/>
          <p:cNvSpPr txBox="1"/>
          <p:nvPr/>
        </p:nvSpPr>
        <p:spPr bwMode="auto">
          <a:xfrm>
            <a:off x="329434" y="4797152"/>
            <a:ext cx="846270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Fondamentale la diagnosi ed il trattamento dell’eventuale causa scatenante l’</a:t>
            </a:r>
            <a:r>
              <a:rPr lang="it-IT" sz="2000" dirty="0" err="1"/>
              <a:t>iperkaliemia</a:t>
            </a:r>
            <a:r>
              <a:rPr lang="it-IT" sz="2000" dirty="0"/>
              <a:t>: </a:t>
            </a:r>
          </a:p>
          <a:p>
            <a:pPr algn="ctr"/>
            <a:r>
              <a:rPr lang="it-IT" sz="2000" dirty="0"/>
              <a:t>acidosi, </a:t>
            </a:r>
            <a:r>
              <a:rPr lang="it-IT" sz="2000" dirty="0" err="1"/>
              <a:t>ipoaldosteronismo</a:t>
            </a:r>
            <a:r>
              <a:rPr lang="it-IT" sz="2000" dirty="0"/>
              <a:t>, </a:t>
            </a:r>
            <a:r>
              <a:rPr lang="it-IT" sz="2000" dirty="0" err="1"/>
              <a:t>ipoinsulinismo</a:t>
            </a:r>
            <a:r>
              <a:rPr lang="it-IT" sz="2000" dirty="0"/>
              <a:t>, </a:t>
            </a:r>
            <a:r>
              <a:rPr lang="it-IT" sz="2000" dirty="0" err="1"/>
              <a:t>iperosm</a:t>
            </a:r>
            <a:r>
              <a:rPr lang="it-IT" sz="2000" dirty="0"/>
              <a:t>. </a:t>
            </a:r>
            <a:r>
              <a:rPr lang="it-IT" sz="2000" dirty="0" err="1"/>
              <a:t>plasm</a:t>
            </a:r>
            <a:endParaRPr lang="it-IT" sz="2000" dirty="0"/>
          </a:p>
        </p:txBody>
      </p:sp>
      <p:sp>
        <p:nvSpPr>
          <p:cNvPr id="5" name="Rettangolo arrotondato 4"/>
          <p:cNvSpPr/>
          <p:nvPr/>
        </p:nvSpPr>
        <p:spPr>
          <a:xfrm>
            <a:off x="152625" y="1624577"/>
            <a:ext cx="4404604" cy="1372371"/>
          </a:xfrm>
          <a:prstGeom prst="roundRect">
            <a:avLst>
              <a:gd name="adj" fmla="val 4908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5220071" y="1908611"/>
            <a:ext cx="3572063" cy="726385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44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8" grpId="0" animBg="1"/>
      <p:bldP spid="11" grpId="0" animBg="1"/>
      <p:bldP spid="14" grpId="0"/>
      <p:bldP spid="15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 bwMode="auto">
          <a:xfrm>
            <a:off x="1961156" y="548680"/>
            <a:ext cx="56996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b="1" dirty="0"/>
              <a:t>IPERPOTASSIEMIA TERAPIA: CONSIDERAZIONI 2</a:t>
            </a:r>
          </a:p>
        </p:txBody>
      </p:sp>
      <p:sp>
        <p:nvSpPr>
          <p:cNvPr id="4" name="CasellaDiTesto 3"/>
          <p:cNvSpPr txBox="1"/>
          <p:nvPr/>
        </p:nvSpPr>
        <p:spPr bwMode="auto">
          <a:xfrm>
            <a:off x="939600" y="1391878"/>
            <a:ext cx="2318583" cy="40011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dirty="0"/>
              <a:t>Paziente </a:t>
            </a:r>
            <a:r>
              <a:rPr lang="it-IT" sz="2000" dirty="0" err="1"/>
              <a:t>Oligo</a:t>
            </a:r>
            <a:r>
              <a:rPr lang="it-IT" sz="2000" dirty="0"/>
              <a:t>-anurico</a:t>
            </a:r>
          </a:p>
        </p:txBody>
      </p:sp>
      <p:sp>
        <p:nvSpPr>
          <p:cNvPr id="5" name="CasellaDiTesto 4"/>
          <p:cNvSpPr txBox="1"/>
          <p:nvPr/>
        </p:nvSpPr>
        <p:spPr bwMode="auto">
          <a:xfrm>
            <a:off x="5364088" y="1391878"/>
            <a:ext cx="3204213" cy="40011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 Paziente con diuresi conservata</a:t>
            </a:r>
          </a:p>
        </p:txBody>
      </p:sp>
      <p:sp>
        <p:nvSpPr>
          <p:cNvPr id="6" name="CasellaDiTesto 5"/>
          <p:cNvSpPr txBox="1"/>
          <p:nvPr/>
        </p:nvSpPr>
        <p:spPr bwMode="auto">
          <a:xfrm>
            <a:off x="939599" y="2162566"/>
            <a:ext cx="2318583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            Diuresi</a:t>
            </a:r>
          </a:p>
          <a:p>
            <a:r>
              <a:rPr lang="it-IT" sz="2000" dirty="0"/>
              <a:t>        &lt; 1 ml/kg/h</a:t>
            </a:r>
          </a:p>
        </p:txBody>
      </p:sp>
      <p:sp>
        <p:nvSpPr>
          <p:cNvPr id="7" name="CasellaDiTesto 6"/>
          <p:cNvSpPr txBox="1"/>
          <p:nvPr/>
        </p:nvSpPr>
        <p:spPr bwMode="auto">
          <a:xfrm>
            <a:off x="5436095" y="2116399"/>
            <a:ext cx="3060197" cy="40011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      Diuresi tra 1-6 ml/kg/h</a:t>
            </a:r>
          </a:p>
        </p:txBody>
      </p:sp>
      <p:sp>
        <p:nvSpPr>
          <p:cNvPr id="8" name="CasellaDiTesto 7"/>
          <p:cNvSpPr txBox="1"/>
          <p:nvPr/>
        </p:nvSpPr>
        <p:spPr bwMode="auto">
          <a:xfrm>
            <a:off x="939600" y="3573016"/>
            <a:ext cx="72383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 </a:t>
            </a:r>
            <a:r>
              <a:rPr lang="it-IT" sz="2000" dirty="0" err="1"/>
              <a:t>Oligoanuria</a:t>
            </a:r>
            <a:r>
              <a:rPr lang="it-IT" sz="2000" dirty="0"/>
              <a:t> ed insufficienza renale non sono sempre concetti sovrapponibili,</a:t>
            </a:r>
          </a:p>
          <a:p>
            <a:pPr algn="ctr"/>
            <a:r>
              <a:rPr lang="it-IT" sz="2000" dirty="0"/>
              <a:t>       infatti esiste anche la fase poliurica dell’insufficienza renale</a:t>
            </a:r>
          </a:p>
        </p:txBody>
      </p:sp>
      <p:sp>
        <p:nvSpPr>
          <p:cNvPr id="9" name="CasellaDiTesto 8"/>
          <p:cNvSpPr txBox="1"/>
          <p:nvPr/>
        </p:nvSpPr>
        <p:spPr bwMode="auto">
          <a:xfrm>
            <a:off x="388630" y="4633858"/>
            <a:ext cx="85749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it-IT" sz="2000" dirty="0"/>
              <a:t>Un rene </a:t>
            </a:r>
            <a:r>
              <a:rPr lang="it-IT" sz="2000" dirty="0" err="1"/>
              <a:t>normofunzionante</a:t>
            </a:r>
            <a:r>
              <a:rPr lang="it-IT" sz="2000" dirty="0"/>
              <a:t> impiega circa 6 ore per eliminare l’eccesso di K dall’organismo</a:t>
            </a:r>
          </a:p>
        </p:txBody>
      </p:sp>
      <p:sp>
        <p:nvSpPr>
          <p:cNvPr id="10" name="CasellaDiTesto 9"/>
          <p:cNvSpPr txBox="1"/>
          <p:nvPr/>
        </p:nvSpPr>
        <p:spPr bwMode="auto">
          <a:xfrm>
            <a:off x="144794" y="5493512"/>
            <a:ext cx="8836971" cy="7078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 Nel paziente </a:t>
            </a:r>
            <a:r>
              <a:rPr lang="it-IT" sz="2000" dirty="0" err="1"/>
              <a:t>oligo</a:t>
            </a:r>
            <a:r>
              <a:rPr lang="it-IT" sz="2000" dirty="0"/>
              <a:t>-anurico è NECESSARIO avviare le terapie di riduzione del K corporeo,</a:t>
            </a:r>
          </a:p>
          <a:p>
            <a:pPr algn="ctr"/>
            <a:r>
              <a:rPr lang="it-IT" sz="2000" dirty="0"/>
              <a:t> oltre a quelle della fase di emergenza</a:t>
            </a:r>
          </a:p>
        </p:txBody>
      </p:sp>
    </p:spTree>
    <p:extLst>
      <p:ext uri="{BB962C8B-B14F-4D97-AF65-F5344CB8AC3E}">
        <p14:creationId xmlns:p14="http://schemas.microsoft.com/office/powerpoint/2010/main" val="377711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509625" y="620688"/>
            <a:ext cx="8229600" cy="481750"/>
          </a:xfrm>
        </p:spPr>
        <p:txBody>
          <a:bodyPr>
            <a:noAutofit/>
          </a:bodyPr>
          <a:lstStyle/>
          <a:p>
            <a:r>
              <a:rPr lang="it-IT" sz="3600" dirty="0"/>
              <a:t>                  </a:t>
            </a:r>
            <a:r>
              <a:rPr lang="it-IT" sz="2800" b="1" dirty="0" err="1"/>
              <a:t>Iperpotassiemia</a:t>
            </a:r>
            <a:r>
              <a:rPr lang="it-IT" sz="2800" b="1" dirty="0"/>
              <a:t> Terapia    </a:t>
            </a:r>
            <a:br>
              <a:rPr lang="it-IT" sz="2800" b="1" dirty="0"/>
            </a:br>
            <a:r>
              <a:rPr lang="it-IT" sz="2800" b="1" dirty="0"/>
              <a:t>                                di emergenza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677280" y="1269089"/>
            <a:ext cx="3372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K&gt;5.5 </a:t>
            </a:r>
            <a:r>
              <a:rPr lang="it-IT" sz="2400" dirty="0" err="1"/>
              <a:t>mEq</a:t>
            </a:r>
            <a:r>
              <a:rPr lang="it-IT" sz="2400" dirty="0"/>
              <a:t>/l </a:t>
            </a:r>
          </a:p>
          <a:p>
            <a:r>
              <a:rPr lang="it-IT" sz="2400" dirty="0"/>
              <a:t>K&gt;6 </a:t>
            </a:r>
            <a:r>
              <a:rPr lang="it-IT" sz="2400" dirty="0" err="1"/>
              <a:t>mEq</a:t>
            </a:r>
            <a:r>
              <a:rPr lang="it-IT" sz="2400" dirty="0"/>
              <a:t>/l neonati/lattanti</a:t>
            </a:r>
          </a:p>
          <a:p>
            <a:r>
              <a:rPr lang="it-IT" sz="2400" dirty="0"/>
              <a:t>K&gt; 6.5 </a:t>
            </a:r>
            <a:r>
              <a:rPr lang="it-IT" sz="2400" dirty="0" err="1"/>
              <a:t>mEq</a:t>
            </a:r>
            <a:r>
              <a:rPr lang="it-IT" sz="2400" dirty="0"/>
              <a:t>/l pretermine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2632398" y="1236211"/>
            <a:ext cx="3401809" cy="12332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" name="Connettore 2 7"/>
          <p:cNvCxnSpPr/>
          <p:nvPr/>
        </p:nvCxnSpPr>
        <p:spPr>
          <a:xfrm flipH="1">
            <a:off x="1907704" y="1934924"/>
            <a:ext cx="432048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876690" y="2664076"/>
            <a:ext cx="1682640" cy="67710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it-IT" sz="2000" b="1" dirty="0"/>
              <a:t>Anomalie ECG</a:t>
            </a:r>
          </a:p>
          <a:p>
            <a:endParaRPr lang="it-IT" dirty="0"/>
          </a:p>
        </p:txBody>
      </p:sp>
      <p:cxnSp>
        <p:nvCxnSpPr>
          <p:cNvPr id="12" name="Connettore 2 11"/>
          <p:cNvCxnSpPr/>
          <p:nvPr/>
        </p:nvCxnSpPr>
        <p:spPr>
          <a:xfrm>
            <a:off x="1835696" y="3417195"/>
            <a:ext cx="0" cy="6410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251520" y="4365104"/>
            <a:ext cx="4953798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000" b="1" dirty="0"/>
              <a:t>Ca Gluconato 10% 0.5 ml/kg iv in 5-15 min</a:t>
            </a:r>
          </a:p>
          <a:p>
            <a:r>
              <a:rPr lang="it-IT" sz="2000" dirty="0"/>
              <a:t>Ripetibile dopo 5 </a:t>
            </a:r>
            <a:r>
              <a:rPr lang="it-IT" sz="2000" dirty="0" err="1"/>
              <a:t>min</a:t>
            </a:r>
            <a:endParaRPr lang="it-IT" sz="2000" dirty="0"/>
          </a:p>
          <a:p>
            <a:r>
              <a:rPr lang="it-IT" sz="2000" dirty="0" err="1"/>
              <a:t>Onset</a:t>
            </a:r>
            <a:r>
              <a:rPr lang="it-IT" sz="2000" dirty="0"/>
              <a:t> azione circa 3 </a:t>
            </a:r>
            <a:r>
              <a:rPr lang="it-IT" sz="2000" dirty="0" err="1"/>
              <a:t>min</a:t>
            </a:r>
            <a:r>
              <a:rPr lang="it-IT" sz="2000" dirty="0"/>
              <a:t>, durata 30-60 </a:t>
            </a:r>
            <a:r>
              <a:rPr lang="it-IT" sz="2000" dirty="0" err="1"/>
              <a:t>min</a:t>
            </a:r>
            <a:endParaRPr lang="it-IT" sz="2000" dirty="0"/>
          </a:p>
          <a:p>
            <a:r>
              <a:rPr lang="it-IT" sz="2000" dirty="0"/>
              <a:t>Determina stabilizzazione  elettrica miocardio</a:t>
            </a:r>
          </a:p>
          <a:p>
            <a:r>
              <a:rPr lang="it-IT" sz="2000" u="sng" dirty="0"/>
              <a:t>Necessario monitoraggio ECG e valutazione Calcemia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251520" y="4358427"/>
            <a:ext cx="4879238" cy="19389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/>
          <p:cNvSpPr/>
          <p:nvPr/>
        </p:nvSpPr>
        <p:spPr>
          <a:xfrm>
            <a:off x="899592" y="2629503"/>
            <a:ext cx="165080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" name="Connettore 2 20"/>
          <p:cNvCxnSpPr/>
          <p:nvPr/>
        </p:nvCxnSpPr>
        <p:spPr>
          <a:xfrm>
            <a:off x="6299411" y="1885693"/>
            <a:ext cx="385998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6109771" y="2629503"/>
            <a:ext cx="1824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     Sintomatica</a:t>
            </a:r>
          </a:p>
          <a:p>
            <a:r>
              <a:rPr lang="it-IT" b="1" dirty="0"/>
              <a:t>ECG nella norma</a:t>
            </a:r>
          </a:p>
          <a:p>
            <a:endParaRPr lang="it-IT" b="1" dirty="0"/>
          </a:p>
        </p:txBody>
      </p:sp>
      <p:sp>
        <p:nvSpPr>
          <p:cNvPr id="24" name="Rettangolo 23"/>
          <p:cNvSpPr/>
          <p:nvPr/>
        </p:nvSpPr>
        <p:spPr>
          <a:xfrm>
            <a:off x="6049747" y="2629503"/>
            <a:ext cx="1840461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2 24"/>
          <p:cNvCxnSpPr/>
          <p:nvPr/>
        </p:nvCxnSpPr>
        <p:spPr>
          <a:xfrm flipH="1">
            <a:off x="6034207" y="3657433"/>
            <a:ext cx="470342" cy="8015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/>
          <p:cNvSpPr txBox="1"/>
          <p:nvPr/>
        </p:nvSpPr>
        <p:spPr>
          <a:xfrm>
            <a:off x="5429594" y="4722277"/>
            <a:ext cx="1084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Acidosi</a:t>
            </a:r>
          </a:p>
        </p:txBody>
      </p:sp>
      <p:cxnSp>
        <p:nvCxnSpPr>
          <p:cNvPr id="28" name="Connettore 2 27"/>
          <p:cNvCxnSpPr/>
          <p:nvPr/>
        </p:nvCxnSpPr>
        <p:spPr>
          <a:xfrm>
            <a:off x="7319667" y="3657433"/>
            <a:ext cx="444702" cy="8015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7290524" y="4715478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No Acidosi</a:t>
            </a:r>
          </a:p>
        </p:txBody>
      </p:sp>
      <p:sp>
        <p:nvSpPr>
          <p:cNvPr id="37" name="Ovale 36"/>
          <p:cNvSpPr/>
          <p:nvPr/>
        </p:nvSpPr>
        <p:spPr>
          <a:xfrm>
            <a:off x="5358746" y="4624304"/>
            <a:ext cx="1179738" cy="5516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Ovale 37"/>
          <p:cNvSpPr/>
          <p:nvPr/>
        </p:nvSpPr>
        <p:spPr>
          <a:xfrm>
            <a:off x="7236410" y="4624305"/>
            <a:ext cx="1307595" cy="55167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5460609" y="5974252"/>
            <a:ext cx="36084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/>
              <a:t>Pediatric</a:t>
            </a:r>
            <a:r>
              <a:rPr lang="it-IT" i="1" dirty="0"/>
              <a:t> </a:t>
            </a:r>
            <a:r>
              <a:rPr lang="it-IT" i="1" dirty="0" err="1"/>
              <a:t>Nephrology</a:t>
            </a:r>
            <a:r>
              <a:rPr lang="it-IT" i="1" dirty="0"/>
              <a:t> 2017, 32:2037-2049</a:t>
            </a:r>
          </a:p>
          <a:p>
            <a:r>
              <a:rPr lang="it-IT" i="1" dirty="0"/>
              <a:t> Pediatria di Nelson 19a Edizione</a:t>
            </a:r>
          </a:p>
        </p:txBody>
      </p:sp>
    </p:spTree>
    <p:extLst>
      <p:ext uri="{BB962C8B-B14F-4D97-AF65-F5344CB8AC3E}">
        <p14:creationId xmlns:p14="http://schemas.microsoft.com/office/powerpoint/2010/main" val="341537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0" grpId="0"/>
      <p:bldP spid="16" grpId="0"/>
      <p:bldP spid="17" grpId="0" animBg="1"/>
      <p:bldP spid="18" grpId="0" animBg="1"/>
      <p:bldP spid="23" grpId="0"/>
      <p:bldP spid="24" grpId="0" animBg="1"/>
      <p:bldP spid="27" grpId="0"/>
      <p:bldP spid="30" grpId="0"/>
      <p:bldP spid="37" grpId="0" animBg="1"/>
      <p:bldP spid="3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txDef>
      <a:spPr bwMode="auto">
        <a:noFill/>
        <a:ln w="9525">
          <a:solidFill>
            <a:schemeClr val="tx1"/>
          </a:solidFill>
          <a:miter lim="800000"/>
          <a:headEnd/>
          <a:tailEnd/>
        </a:ln>
      </a:spPr>
      <a:bodyPr wrap="square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2328</Words>
  <Application>Microsoft Office PowerPoint</Application>
  <PresentationFormat>Presentazione su schermo (4:3)</PresentationFormat>
  <Paragraphs>621</Paragraphs>
  <Slides>22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0" baseType="lpstr">
      <vt:lpstr>Arial</vt:lpstr>
      <vt:lpstr>Calibri</vt:lpstr>
      <vt:lpstr>Cambria</vt:lpstr>
      <vt:lpstr>Franklin Gothic Book</vt:lpstr>
      <vt:lpstr>Perpetua</vt:lpstr>
      <vt:lpstr>Wingdings</vt:lpstr>
      <vt:lpstr>Wingdings 2</vt:lpstr>
      <vt:lpstr>Universo</vt:lpstr>
      <vt:lpstr>Gestione diagnostico-terapeutica delle alterazioni del Potassio</vt:lpstr>
      <vt:lpstr> Potassio</vt:lpstr>
      <vt:lpstr>Presentazione standard di PowerPoint</vt:lpstr>
      <vt:lpstr> Iperpotassiemia</vt:lpstr>
      <vt:lpstr>Iperpotassiemia</vt:lpstr>
      <vt:lpstr>Presentazione standard di PowerPoint</vt:lpstr>
      <vt:lpstr>Presentazione standard di PowerPoint</vt:lpstr>
      <vt:lpstr>Presentazione standard di PowerPoint</vt:lpstr>
      <vt:lpstr>                  Iperpotassiemia Terapia                                     di emergenza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Take Home Messages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Gestione diagnostico-terapeutica delle alterazioni del Potassio</dc:title>
  <dc:creator>PC</dc:creator>
  <cp:lastModifiedBy>ROSA BRUZZANO</cp:lastModifiedBy>
  <cp:revision>229</cp:revision>
  <dcterms:created xsi:type="dcterms:W3CDTF">2017-12-26T10:23:04Z</dcterms:created>
  <dcterms:modified xsi:type="dcterms:W3CDTF">2018-01-17T13:20:47Z</dcterms:modified>
</cp:coreProperties>
</file>